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9" r:id="rId2"/>
    <p:sldId id="283" r:id="rId3"/>
    <p:sldId id="302" r:id="rId4"/>
    <p:sldId id="303" r:id="rId5"/>
    <p:sldId id="285" r:id="rId6"/>
    <p:sldId id="333" r:id="rId7"/>
    <p:sldId id="334" r:id="rId8"/>
    <p:sldId id="313" r:id="rId9"/>
    <p:sldId id="325" r:id="rId10"/>
    <p:sldId id="329" r:id="rId11"/>
    <p:sldId id="326" r:id="rId12"/>
    <p:sldId id="330" r:id="rId13"/>
    <p:sldId id="293" r:id="rId14"/>
    <p:sldId id="332" r:id="rId15"/>
    <p:sldId id="299" r:id="rId16"/>
    <p:sldId id="301" r:id="rId17"/>
    <p:sldId id="286" r:id="rId18"/>
    <p:sldId id="298" r:id="rId19"/>
    <p:sldId id="287" r:id="rId20"/>
    <p:sldId id="288" r:id="rId21"/>
    <p:sldId id="289" r:id="rId22"/>
    <p:sldId id="290" r:id="rId23"/>
    <p:sldId id="292" r:id="rId24"/>
    <p:sldId id="296" r:id="rId25"/>
    <p:sldId id="294" r:id="rId26"/>
    <p:sldId id="297" r:id="rId27"/>
    <p:sldId id="304" r:id="rId28"/>
    <p:sldId id="305" r:id="rId29"/>
    <p:sldId id="306" r:id="rId30"/>
    <p:sldId id="309" r:id="rId31"/>
    <p:sldId id="310" r:id="rId32"/>
    <p:sldId id="335" r:id="rId33"/>
    <p:sldId id="336" r:id="rId34"/>
    <p:sldId id="314" r:id="rId35"/>
    <p:sldId id="315" r:id="rId36"/>
    <p:sldId id="316" r:id="rId37"/>
    <p:sldId id="317" r:id="rId38"/>
    <p:sldId id="319" r:id="rId39"/>
    <p:sldId id="320" r:id="rId40"/>
    <p:sldId id="322" r:id="rId41"/>
    <p:sldId id="337" r:id="rId42"/>
    <p:sldId id="323" r:id="rId43"/>
    <p:sldId id="266" r:id="rId44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FF"/>
    <a:srgbClr val="777F3A"/>
    <a:srgbClr val="FF5E21"/>
    <a:srgbClr val="A81826"/>
    <a:srgbClr val="0E3C6A"/>
    <a:srgbClr val="3366FF"/>
    <a:srgbClr val="EEB13D"/>
    <a:srgbClr val="FF5723"/>
    <a:srgbClr val="FABA32"/>
    <a:srgbClr val="5D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43"/>
  </p:normalViewPr>
  <p:slideViewPr>
    <p:cSldViewPr>
      <p:cViewPr>
        <p:scale>
          <a:sx n="75" d="100"/>
          <a:sy n="75" d="100"/>
        </p:scale>
        <p:origin x="2448" y="9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BB32C-8387-425F-8B1A-932D8E08DC3D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2F2258-6244-40B1-8FAC-656463F3D685}">
      <dgm:prSet phldrT="[Texto]"/>
      <dgm:spPr/>
      <dgm:t>
        <a:bodyPr/>
        <a:lstStyle/>
        <a:p>
          <a:r>
            <a:rPr lang="es-ES" dirty="0" smtClean="0"/>
            <a:t>FASE </a:t>
          </a:r>
          <a:r>
            <a:rPr lang="es-ES" dirty="0" smtClean="0"/>
            <a:t>1. Convocatoria Pública</a:t>
          </a:r>
          <a:endParaRPr lang="es-CO" dirty="0"/>
        </a:p>
      </dgm:t>
    </dgm:pt>
    <dgm:pt modelId="{1CB1A6C0-939C-4471-8A09-A7F1ED1E0618}" type="parTrans" cxnId="{74CF1A5E-E8D5-4DEA-94EC-F488ABDA3BA5}">
      <dgm:prSet/>
      <dgm:spPr/>
      <dgm:t>
        <a:bodyPr/>
        <a:lstStyle/>
        <a:p>
          <a:endParaRPr lang="es-CO"/>
        </a:p>
      </dgm:t>
    </dgm:pt>
    <dgm:pt modelId="{E0845EE7-5B39-448A-9DA5-614E2C2853EB}" type="sibTrans" cxnId="{74CF1A5E-E8D5-4DEA-94EC-F488ABDA3BA5}">
      <dgm:prSet/>
      <dgm:spPr/>
      <dgm:t>
        <a:bodyPr/>
        <a:lstStyle/>
        <a:p>
          <a:endParaRPr lang="es-CO"/>
        </a:p>
      </dgm:t>
    </dgm:pt>
    <dgm:pt modelId="{E9FD63A5-7C3E-415B-B908-28D25D9CFE98}">
      <dgm:prSet phldrT="[Texto]"/>
      <dgm:spPr/>
      <dgm:t>
        <a:bodyPr/>
        <a:lstStyle/>
        <a:p>
          <a:r>
            <a:rPr lang="es-ES" dirty="0" smtClean="0"/>
            <a:t>FASE 2</a:t>
          </a:r>
          <a:r>
            <a:rPr lang="es-ES" dirty="0" smtClean="0"/>
            <a:t>. Clasificación y plan de trabajo</a:t>
          </a:r>
          <a:endParaRPr lang="es-CO" dirty="0"/>
        </a:p>
      </dgm:t>
    </dgm:pt>
    <dgm:pt modelId="{A0FDFC3D-4B12-45EE-B309-1539CD714937}" type="parTrans" cxnId="{C454951D-F5C8-48D5-A0B1-BC0A8A2244C7}">
      <dgm:prSet/>
      <dgm:spPr/>
      <dgm:t>
        <a:bodyPr/>
        <a:lstStyle/>
        <a:p>
          <a:endParaRPr lang="es-CO"/>
        </a:p>
      </dgm:t>
    </dgm:pt>
    <dgm:pt modelId="{F1D3D639-C6EE-4659-A42A-46235EA98750}" type="sibTrans" cxnId="{C454951D-F5C8-48D5-A0B1-BC0A8A2244C7}">
      <dgm:prSet/>
      <dgm:spPr/>
      <dgm:t>
        <a:bodyPr/>
        <a:lstStyle/>
        <a:p>
          <a:endParaRPr lang="es-CO"/>
        </a:p>
      </dgm:t>
    </dgm:pt>
    <dgm:pt modelId="{700B6F5B-5C01-4FAE-AEF0-B843873AB31A}">
      <dgm:prSet phldrT="[Texto]"/>
      <dgm:spPr/>
      <dgm:t>
        <a:bodyPr/>
        <a:lstStyle/>
        <a:p>
          <a:r>
            <a:rPr lang="es-ES" dirty="0" smtClean="0"/>
            <a:t>FASE </a:t>
          </a:r>
          <a:r>
            <a:rPr lang="es-ES" dirty="0" smtClean="0"/>
            <a:t>3. Comisión de Expertos</a:t>
          </a:r>
          <a:endParaRPr lang="es-CO" dirty="0"/>
        </a:p>
      </dgm:t>
    </dgm:pt>
    <dgm:pt modelId="{1A7D49CE-939E-499E-ADA5-660F995137C7}" type="parTrans" cxnId="{2F4D1685-2E4B-440B-B56E-0263EAC23F07}">
      <dgm:prSet/>
      <dgm:spPr/>
      <dgm:t>
        <a:bodyPr/>
        <a:lstStyle/>
        <a:p>
          <a:endParaRPr lang="es-CO"/>
        </a:p>
      </dgm:t>
    </dgm:pt>
    <dgm:pt modelId="{8C56456D-3A77-48FB-8996-DE71AB0366C0}" type="sibTrans" cxnId="{2F4D1685-2E4B-440B-B56E-0263EAC23F07}">
      <dgm:prSet/>
      <dgm:spPr/>
      <dgm:t>
        <a:bodyPr/>
        <a:lstStyle/>
        <a:p>
          <a:endParaRPr lang="es-CO"/>
        </a:p>
      </dgm:t>
    </dgm:pt>
    <dgm:pt modelId="{52E054BC-D156-4E79-B88E-3B08C1D63C78}">
      <dgm:prSet phldrT="[Texto]"/>
      <dgm:spPr/>
      <dgm:t>
        <a:bodyPr/>
        <a:lstStyle/>
        <a:p>
          <a:r>
            <a:rPr lang="es-ES" dirty="0" smtClean="0"/>
            <a:t>FASE </a:t>
          </a:r>
          <a:r>
            <a:rPr lang="es-ES" dirty="0" smtClean="0"/>
            <a:t>4. Divulgación de Resultados</a:t>
          </a:r>
          <a:endParaRPr lang="es-CO" dirty="0"/>
        </a:p>
      </dgm:t>
    </dgm:pt>
    <dgm:pt modelId="{3540EB9E-F882-4FF3-8589-9168FB40D323}" type="parTrans" cxnId="{6F015737-F5F4-4D4C-94BD-62CCDCE68D2C}">
      <dgm:prSet/>
      <dgm:spPr/>
      <dgm:t>
        <a:bodyPr/>
        <a:lstStyle/>
        <a:p>
          <a:endParaRPr lang="es-CO"/>
        </a:p>
      </dgm:t>
    </dgm:pt>
    <dgm:pt modelId="{9162B41B-01C3-4C5D-B440-A4AD0DCF567D}" type="sibTrans" cxnId="{6F015737-F5F4-4D4C-94BD-62CCDCE68D2C}">
      <dgm:prSet/>
      <dgm:spPr/>
      <dgm:t>
        <a:bodyPr/>
        <a:lstStyle/>
        <a:p>
          <a:endParaRPr lang="es-CO"/>
        </a:p>
      </dgm:t>
    </dgm:pt>
    <dgm:pt modelId="{766DF686-DAAE-4E01-AECB-D0B3C1B21D63}" type="pres">
      <dgm:prSet presAssocID="{B36BB32C-8387-425F-8B1A-932D8E08DC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371355-C4C8-4487-A04E-DB14076CCB60}" type="pres">
      <dgm:prSet presAssocID="{B36BB32C-8387-425F-8B1A-932D8E08DC3D}" presName="cycle" presStyleCnt="0"/>
      <dgm:spPr/>
      <dgm:t>
        <a:bodyPr/>
        <a:lstStyle/>
        <a:p>
          <a:endParaRPr lang="es-CO"/>
        </a:p>
      </dgm:t>
    </dgm:pt>
    <dgm:pt modelId="{306E4F09-04F8-485D-8725-C2F6ABB234AF}" type="pres">
      <dgm:prSet presAssocID="{582F2258-6244-40B1-8FAC-656463F3D68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2C6598-A85C-4A59-8208-9EBE0C718561}" type="pres">
      <dgm:prSet presAssocID="{E0845EE7-5B39-448A-9DA5-614E2C2853EB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00F93BD0-E900-4913-A346-607C3B473D07}" type="pres">
      <dgm:prSet presAssocID="{E9FD63A5-7C3E-415B-B908-28D25D9CFE9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429156-A7D1-4291-AD6D-229598080C00}" type="pres">
      <dgm:prSet presAssocID="{700B6F5B-5C01-4FAE-AEF0-B843873AB31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80815B-71CA-46C2-B251-7DFFE06EA310}" type="pres">
      <dgm:prSet presAssocID="{52E054BC-D156-4E79-B88E-3B08C1D63C7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54951D-F5C8-48D5-A0B1-BC0A8A2244C7}" srcId="{B36BB32C-8387-425F-8B1A-932D8E08DC3D}" destId="{E9FD63A5-7C3E-415B-B908-28D25D9CFE98}" srcOrd="1" destOrd="0" parTransId="{A0FDFC3D-4B12-45EE-B309-1539CD714937}" sibTransId="{F1D3D639-C6EE-4659-A42A-46235EA98750}"/>
    <dgm:cxn modelId="{6A53F3CA-C052-43A5-933D-6A44C3D5EBCA}" type="presOf" srcId="{B36BB32C-8387-425F-8B1A-932D8E08DC3D}" destId="{766DF686-DAAE-4E01-AECB-D0B3C1B21D63}" srcOrd="0" destOrd="0" presId="urn:microsoft.com/office/officeart/2005/8/layout/cycle3"/>
    <dgm:cxn modelId="{2E5817A7-C90A-4333-8E05-B65BED363BF0}" type="presOf" srcId="{E9FD63A5-7C3E-415B-B908-28D25D9CFE98}" destId="{00F93BD0-E900-4913-A346-607C3B473D07}" srcOrd="0" destOrd="0" presId="urn:microsoft.com/office/officeart/2005/8/layout/cycle3"/>
    <dgm:cxn modelId="{2F4D1685-2E4B-440B-B56E-0263EAC23F07}" srcId="{B36BB32C-8387-425F-8B1A-932D8E08DC3D}" destId="{700B6F5B-5C01-4FAE-AEF0-B843873AB31A}" srcOrd="2" destOrd="0" parTransId="{1A7D49CE-939E-499E-ADA5-660F995137C7}" sibTransId="{8C56456D-3A77-48FB-8996-DE71AB0366C0}"/>
    <dgm:cxn modelId="{01417D69-72F1-4389-9877-6A1F4EF72CBA}" type="presOf" srcId="{52E054BC-D156-4E79-B88E-3B08C1D63C78}" destId="{2680815B-71CA-46C2-B251-7DFFE06EA310}" srcOrd="0" destOrd="0" presId="urn:microsoft.com/office/officeart/2005/8/layout/cycle3"/>
    <dgm:cxn modelId="{FC69C77D-1CA6-47C7-AC00-7837E8826EA3}" type="presOf" srcId="{700B6F5B-5C01-4FAE-AEF0-B843873AB31A}" destId="{F9429156-A7D1-4291-AD6D-229598080C00}" srcOrd="0" destOrd="0" presId="urn:microsoft.com/office/officeart/2005/8/layout/cycle3"/>
    <dgm:cxn modelId="{5BA6B239-0B9C-4A41-8793-CB2BED5D533B}" type="presOf" srcId="{582F2258-6244-40B1-8FAC-656463F3D685}" destId="{306E4F09-04F8-485D-8725-C2F6ABB234AF}" srcOrd="0" destOrd="0" presId="urn:microsoft.com/office/officeart/2005/8/layout/cycle3"/>
    <dgm:cxn modelId="{74CF1A5E-E8D5-4DEA-94EC-F488ABDA3BA5}" srcId="{B36BB32C-8387-425F-8B1A-932D8E08DC3D}" destId="{582F2258-6244-40B1-8FAC-656463F3D685}" srcOrd="0" destOrd="0" parTransId="{1CB1A6C0-939C-4471-8A09-A7F1ED1E0618}" sibTransId="{E0845EE7-5B39-448A-9DA5-614E2C2853EB}"/>
    <dgm:cxn modelId="{6F015737-F5F4-4D4C-94BD-62CCDCE68D2C}" srcId="{B36BB32C-8387-425F-8B1A-932D8E08DC3D}" destId="{52E054BC-D156-4E79-B88E-3B08C1D63C78}" srcOrd="3" destOrd="0" parTransId="{3540EB9E-F882-4FF3-8589-9168FB40D323}" sibTransId="{9162B41B-01C3-4C5D-B440-A4AD0DCF567D}"/>
    <dgm:cxn modelId="{34328028-2809-42B5-8520-450932F5D4A8}" type="presOf" srcId="{E0845EE7-5B39-448A-9DA5-614E2C2853EB}" destId="{B62C6598-A85C-4A59-8208-9EBE0C718561}" srcOrd="0" destOrd="0" presId="urn:microsoft.com/office/officeart/2005/8/layout/cycle3"/>
    <dgm:cxn modelId="{6C8A0359-2B95-42D5-87D5-9A38EE72774B}" type="presParOf" srcId="{766DF686-DAAE-4E01-AECB-D0B3C1B21D63}" destId="{16371355-C4C8-4487-A04E-DB14076CCB60}" srcOrd="0" destOrd="0" presId="urn:microsoft.com/office/officeart/2005/8/layout/cycle3"/>
    <dgm:cxn modelId="{FCE2A15B-79FD-4562-84D2-D3CA0E8E3B4D}" type="presParOf" srcId="{16371355-C4C8-4487-A04E-DB14076CCB60}" destId="{306E4F09-04F8-485D-8725-C2F6ABB234AF}" srcOrd="0" destOrd="0" presId="urn:microsoft.com/office/officeart/2005/8/layout/cycle3"/>
    <dgm:cxn modelId="{2DC60C84-80FB-4689-937B-24CFAFC8D819}" type="presParOf" srcId="{16371355-C4C8-4487-A04E-DB14076CCB60}" destId="{B62C6598-A85C-4A59-8208-9EBE0C718561}" srcOrd="1" destOrd="0" presId="urn:microsoft.com/office/officeart/2005/8/layout/cycle3"/>
    <dgm:cxn modelId="{5E8A2BAB-2C85-44F6-9679-C10214A181AC}" type="presParOf" srcId="{16371355-C4C8-4487-A04E-DB14076CCB60}" destId="{00F93BD0-E900-4913-A346-607C3B473D07}" srcOrd="2" destOrd="0" presId="urn:microsoft.com/office/officeart/2005/8/layout/cycle3"/>
    <dgm:cxn modelId="{523C0921-575A-4DBC-AFAB-DF8CA3F0AE2C}" type="presParOf" srcId="{16371355-C4C8-4487-A04E-DB14076CCB60}" destId="{F9429156-A7D1-4291-AD6D-229598080C00}" srcOrd="3" destOrd="0" presId="urn:microsoft.com/office/officeart/2005/8/layout/cycle3"/>
    <dgm:cxn modelId="{ACA78613-D700-473F-990E-8B34C06EB1E9}" type="presParOf" srcId="{16371355-C4C8-4487-A04E-DB14076CCB60}" destId="{2680815B-71CA-46C2-B251-7DFFE06EA310}" srcOrd="4" destOrd="0" presId="urn:microsoft.com/office/officeart/2005/8/layout/cycle3"/>
  </dgm:cxnLst>
  <dgm:bg>
    <a:effectLst>
      <a:outerShdw blurRad="50800" dist="101600" dir="2700000" algn="tl" rotWithShape="0">
        <a:schemeClr val="bg1">
          <a:lumMod val="50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7695E-42D7-DF40-A90A-B971BACED8F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3809B-5002-F34C-8A44-1D5526F68CD6}">
      <dgm:prSet phldrT="[Texto]" custT="1"/>
      <dgm:spPr>
        <a:xfrm>
          <a:off x="2114847" y="1515"/>
          <a:ext cx="1866304" cy="933152"/>
        </a:xfrm>
      </dgm:spPr>
      <dgm:t>
        <a:bodyPr/>
        <a:lstStyle/>
        <a:p>
          <a:r>
            <a:rPr lang="es-ES" sz="1400" b="0" dirty="0" smtClean="0">
              <a:latin typeface="Calibri"/>
              <a:ea typeface="+mn-ea"/>
              <a:cs typeface="+mn-cs"/>
            </a:rPr>
            <a:t>Identificación de Necesidades e innovación abierta. </a:t>
          </a:r>
        </a:p>
      </dgm:t>
    </dgm:pt>
    <dgm:pt modelId="{E2425418-3622-9B41-B66D-E11E94C53B7A}" type="parTrans" cxnId="{035B51C7-626D-C245-910F-42143C65F1B0}">
      <dgm:prSet/>
      <dgm:spPr/>
      <dgm:t>
        <a:bodyPr/>
        <a:lstStyle/>
        <a:p>
          <a:endParaRPr lang="es-ES"/>
        </a:p>
      </dgm:t>
    </dgm:pt>
    <dgm:pt modelId="{2B492309-CBD1-574F-866D-972170AD046C}" type="sibTrans" cxnId="{035B51C7-626D-C245-910F-42143C65F1B0}">
      <dgm:prSet/>
      <dgm:spPr>
        <a:xfrm>
          <a:off x="1020730" y="-22083"/>
          <a:ext cx="4054539" cy="4054539"/>
        </a:xfrm>
      </dgm:spPr>
      <dgm:t>
        <a:bodyPr/>
        <a:lstStyle/>
        <a:p>
          <a:endParaRPr lang="es-ES"/>
        </a:p>
      </dgm:t>
    </dgm:pt>
    <dgm:pt modelId="{A5BBFD6B-EA13-D44F-A4F3-2E7B3E850FB8}">
      <dgm:prSet phldrT="[Texto]" custT="1"/>
      <dgm:spPr>
        <a:xfrm>
          <a:off x="3759238" y="1196235"/>
          <a:ext cx="1866304" cy="933152"/>
        </a:xfrm>
      </dgm:spPr>
      <dgm:t>
        <a:bodyPr/>
        <a:lstStyle/>
        <a:p>
          <a:r>
            <a:rPr lang="es-ES" sz="1400" b="0" dirty="0" smtClean="0">
              <a:latin typeface="Calibri"/>
              <a:ea typeface="+mn-ea"/>
              <a:cs typeface="+mn-cs"/>
            </a:rPr>
            <a:t>Formulación de </a:t>
          </a:r>
          <a:r>
            <a:rPr lang="es-CO" sz="1400" b="0" dirty="0" smtClean="0">
              <a:latin typeface="Calibri"/>
              <a:ea typeface="+mn-ea"/>
              <a:cs typeface="+mn-cs"/>
            </a:rPr>
            <a:t>Plan de Acción. </a:t>
          </a:r>
        </a:p>
      </dgm:t>
    </dgm:pt>
    <dgm:pt modelId="{AA22393F-1BE1-EC43-BFF0-D45425DD2914}" type="parTrans" cxnId="{D5F568D7-9362-8745-9E34-6019DEDE3724}">
      <dgm:prSet/>
      <dgm:spPr/>
      <dgm:t>
        <a:bodyPr/>
        <a:lstStyle/>
        <a:p>
          <a:endParaRPr lang="es-ES"/>
        </a:p>
      </dgm:t>
    </dgm:pt>
    <dgm:pt modelId="{847F62B6-7944-6248-979D-F93F5769D704}" type="sibTrans" cxnId="{D5F568D7-9362-8745-9E34-6019DEDE3724}">
      <dgm:prSet/>
      <dgm:spPr/>
      <dgm:t>
        <a:bodyPr/>
        <a:lstStyle/>
        <a:p>
          <a:endParaRPr lang="es-ES"/>
        </a:p>
      </dgm:t>
    </dgm:pt>
    <dgm:pt modelId="{E7B7562B-48C6-5647-8B2C-B8DAF9CA69CC}">
      <dgm:prSet phldrT="[Texto]" custT="1"/>
      <dgm:spPr>
        <a:xfrm>
          <a:off x="3131137" y="3129332"/>
          <a:ext cx="1866304" cy="933152"/>
        </a:xfrm>
      </dgm:spPr>
      <dgm:t>
        <a:bodyPr/>
        <a:lstStyle/>
        <a:p>
          <a:r>
            <a:rPr lang="es-ES_tradnl" sz="1400" b="0" smtClean="0">
              <a:latin typeface="Calibri"/>
              <a:ea typeface="+mn-ea"/>
              <a:cs typeface="+mn-cs"/>
            </a:rPr>
            <a:t>Ejecución- Año 2019 Participación en la construcción de normas. Decreto 270 </a:t>
          </a:r>
          <a:endParaRPr lang="es-ES" sz="1400" b="0" dirty="0">
            <a:latin typeface="Calibri"/>
            <a:ea typeface="+mn-ea"/>
            <a:cs typeface="+mn-cs"/>
          </a:endParaRPr>
        </a:p>
      </dgm:t>
    </dgm:pt>
    <dgm:pt modelId="{04B1A027-D5B1-AB47-80AE-937A971BC0C4}" type="parTrans" cxnId="{F406D3BC-9743-9C4E-ABD3-0C7E86D26EB2}">
      <dgm:prSet/>
      <dgm:spPr/>
      <dgm:t>
        <a:bodyPr/>
        <a:lstStyle/>
        <a:p>
          <a:endParaRPr lang="es-ES"/>
        </a:p>
      </dgm:t>
    </dgm:pt>
    <dgm:pt modelId="{AE0FE0C0-F09C-7C4C-846E-72D5F0F21C1E}" type="sibTrans" cxnId="{F406D3BC-9743-9C4E-ABD3-0C7E86D26EB2}">
      <dgm:prSet/>
      <dgm:spPr/>
      <dgm:t>
        <a:bodyPr/>
        <a:lstStyle/>
        <a:p>
          <a:endParaRPr lang="es-ES"/>
        </a:p>
      </dgm:t>
    </dgm:pt>
    <dgm:pt modelId="{32719057-C750-824B-A562-DDDE01A98C82}">
      <dgm:prSet phldrT="[Texto]" custT="1"/>
      <dgm:spPr>
        <a:xfrm>
          <a:off x="470456" y="1196235"/>
          <a:ext cx="1866304" cy="933152"/>
        </a:xfrm>
      </dgm:spPr>
      <dgm:t>
        <a:bodyPr/>
        <a:lstStyle/>
        <a:p>
          <a:r>
            <a:rPr lang="es-ES" sz="1400" b="0" smtClean="0">
              <a:latin typeface="Calibri"/>
              <a:ea typeface="+mn-ea"/>
              <a:cs typeface="+mn-cs"/>
            </a:rPr>
            <a:t>Seguimiento, evaluación y control. Rendición de Cuentas</a:t>
          </a:r>
          <a:endParaRPr lang="es-ES" sz="1400" b="0" dirty="0">
            <a:latin typeface="Calibri"/>
            <a:ea typeface="+mn-ea"/>
            <a:cs typeface="+mn-cs"/>
          </a:endParaRPr>
        </a:p>
      </dgm:t>
    </dgm:pt>
    <dgm:pt modelId="{07D8E84C-E5F7-3249-BB1D-B7889905C5EE}" type="parTrans" cxnId="{6E561D44-FCC5-2748-AC29-B47641A24001}">
      <dgm:prSet/>
      <dgm:spPr/>
      <dgm:t>
        <a:bodyPr/>
        <a:lstStyle/>
        <a:p>
          <a:endParaRPr lang="es-ES"/>
        </a:p>
      </dgm:t>
    </dgm:pt>
    <dgm:pt modelId="{CE641A00-A59E-5542-80AA-9D5F84249D48}" type="sibTrans" cxnId="{6E561D44-FCC5-2748-AC29-B47641A24001}">
      <dgm:prSet/>
      <dgm:spPr/>
      <dgm:t>
        <a:bodyPr/>
        <a:lstStyle/>
        <a:p>
          <a:endParaRPr lang="es-ES"/>
        </a:p>
      </dgm:t>
    </dgm:pt>
    <dgm:pt modelId="{C0EED652-78B1-F944-97C8-B49E811E72F0}" type="pres">
      <dgm:prSet presAssocID="{CD07695E-42D7-DF40-A90A-B971BACED8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AC7F64-4AAC-4242-98A3-294FBF1CB458}" type="pres">
      <dgm:prSet presAssocID="{CD07695E-42D7-DF40-A90A-B971BACED8FE}" presName="cycle" presStyleCnt="0"/>
      <dgm:spPr/>
      <dgm:t>
        <a:bodyPr/>
        <a:lstStyle/>
        <a:p>
          <a:endParaRPr lang="es-ES_tradnl"/>
        </a:p>
      </dgm:t>
    </dgm:pt>
    <dgm:pt modelId="{CDE59244-E946-F24C-B7F8-3522C755FFA1}" type="pres">
      <dgm:prSet presAssocID="{98F3809B-5002-F34C-8A44-1D5526F68CD6}" presName="nodeFirs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3FCF62B-3AF9-0A49-9DBE-11223047A67A}" type="pres">
      <dgm:prSet presAssocID="{2B492309-CBD1-574F-866D-972170AD046C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</dgm:spPr>
      <dgm:t>
        <a:bodyPr/>
        <a:lstStyle/>
        <a:p>
          <a:endParaRPr lang="es-ES"/>
        </a:p>
      </dgm:t>
    </dgm:pt>
    <dgm:pt modelId="{4441D3EC-EA7A-FF4E-8CD5-EB890D88FC15}" type="pres">
      <dgm:prSet presAssocID="{A5BBFD6B-EA13-D44F-A4F3-2E7B3E850FB8}" presName="nodeFollowingNodes" presStyleLbl="node1" presStyleIdx="1" presStyleCnt="4" custRadScaleRad="179383" custRadScaleInc="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948D27B-F177-EF41-99AF-8B04C59B7B94}" type="pres">
      <dgm:prSet presAssocID="{E7B7562B-48C6-5647-8B2C-B8DAF9CA69CC}" presName="nodeFollowingNodes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1C05060-F70A-284C-B4CA-EC957FCC00EE}" type="pres">
      <dgm:prSet presAssocID="{32719057-C750-824B-A562-DDDE01A98C82}" presName="nodeFollowingNodes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C4553368-6E6A-480E-A064-7C9DA66B12EF}" type="presOf" srcId="{E7B7562B-48C6-5647-8B2C-B8DAF9CA69CC}" destId="{E948D27B-F177-EF41-99AF-8B04C59B7B94}" srcOrd="0" destOrd="0" presId="urn:microsoft.com/office/officeart/2005/8/layout/cycle3"/>
    <dgm:cxn modelId="{6E561D44-FCC5-2748-AC29-B47641A24001}" srcId="{CD07695E-42D7-DF40-A90A-B971BACED8FE}" destId="{32719057-C750-824B-A562-DDDE01A98C82}" srcOrd="3" destOrd="0" parTransId="{07D8E84C-E5F7-3249-BB1D-B7889905C5EE}" sibTransId="{CE641A00-A59E-5542-80AA-9D5F84249D48}"/>
    <dgm:cxn modelId="{C96F40B1-23F8-4E69-81B4-BBFADCC85E3D}" type="presOf" srcId="{2B492309-CBD1-574F-866D-972170AD046C}" destId="{F3FCF62B-3AF9-0A49-9DBE-11223047A67A}" srcOrd="0" destOrd="0" presId="urn:microsoft.com/office/officeart/2005/8/layout/cycle3"/>
    <dgm:cxn modelId="{035B51C7-626D-C245-910F-42143C65F1B0}" srcId="{CD07695E-42D7-DF40-A90A-B971BACED8FE}" destId="{98F3809B-5002-F34C-8A44-1D5526F68CD6}" srcOrd="0" destOrd="0" parTransId="{E2425418-3622-9B41-B66D-E11E94C53B7A}" sibTransId="{2B492309-CBD1-574F-866D-972170AD046C}"/>
    <dgm:cxn modelId="{ADD1F627-EABA-4802-804F-E34D9D11931E}" type="presOf" srcId="{A5BBFD6B-EA13-D44F-A4F3-2E7B3E850FB8}" destId="{4441D3EC-EA7A-FF4E-8CD5-EB890D88FC15}" srcOrd="0" destOrd="0" presId="urn:microsoft.com/office/officeart/2005/8/layout/cycle3"/>
    <dgm:cxn modelId="{F406D3BC-9743-9C4E-ABD3-0C7E86D26EB2}" srcId="{CD07695E-42D7-DF40-A90A-B971BACED8FE}" destId="{E7B7562B-48C6-5647-8B2C-B8DAF9CA69CC}" srcOrd="2" destOrd="0" parTransId="{04B1A027-D5B1-AB47-80AE-937A971BC0C4}" sibTransId="{AE0FE0C0-F09C-7C4C-846E-72D5F0F21C1E}"/>
    <dgm:cxn modelId="{29342056-C715-421C-B1F8-E25FEDF5A5B6}" type="presOf" srcId="{32719057-C750-824B-A562-DDDE01A98C82}" destId="{81C05060-F70A-284C-B4CA-EC957FCC00EE}" srcOrd="0" destOrd="0" presId="urn:microsoft.com/office/officeart/2005/8/layout/cycle3"/>
    <dgm:cxn modelId="{EE5FB411-2119-4339-97A6-06F5E6FBFFCD}" type="presOf" srcId="{CD07695E-42D7-DF40-A90A-B971BACED8FE}" destId="{C0EED652-78B1-F944-97C8-B49E811E72F0}" srcOrd="0" destOrd="0" presId="urn:microsoft.com/office/officeart/2005/8/layout/cycle3"/>
    <dgm:cxn modelId="{D5F568D7-9362-8745-9E34-6019DEDE3724}" srcId="{CD07695E-42D7-DF40-A90A-B971BACED8FE}" destId="{A5BBFD6B-EA13-D44F-A4F3-2E7B3E850FB8}" srcOrd="1" destOrd="0" parTransId="{AA22393F-1BE1-EC43-BFF0-D45425DD2914}" sibTransId="{847F62B6-7944-6248-979D-F93F5769D704}"/>
    <dgm:cxn modelId="{B84ABB96-3B05-4CA7-9088-D24D57928BC5}" type="presOf" srcId="{98F3809B-5002-F34C-8A44-1D5526F68CD6}" destId="{CDE59244-E946-F24C-B7F8-3522C755FFA1}" srcOrd="0" destOrd="0" presId="urn:microsoft.com/office/officeart/2005/8/layout/cycle3"/>
    <dgm:cxn modelId="{81482653-B03B-4836-8BA8-1619586E5FBB}" type="presParOf" srcId="{C0EED652-78B1-F944-97C8-B49E811E72F0}" destId="{98AC7F64-4AAC-4242-98A3-294FBF1CB458}" srcOrd="0" destOrd="0" presId="urn:microsoft.com/office/officeart/2005/8/layout/cycle3"/>
    <dgm:cxn modelId="{CD599636-0C9C-411A-A7FA-41BC88E30DD0}" type="presParOf" srcId="{98AC7F64-4AAC-4242-98A3-294FBF1CB458}" destId="{CDE59244-E946-F24C-B7F8-3522C755FFA1}" srcOrd="0" destOrd="0" presId="urn:microsoft.com/office/officeart/2005/8/layout/cycle3"/>
    <dgm:cxn modelId="{6CC057BE-6B38-4F3F-BBE2-3A68C3A2793B}" type="presParOf" srcId="{98AC7F64-4AAC-4242-98A3-294FBF1CB458}" destId="{F3FCF62B-3AF9-0A49-9DBE-11223047A67A}" srcOrd="1" destOrd="0" presId="urn:microsoft.com/office/officeart/2005/8/layout/cycle3"/>
    <dgm:cxn modelId="{9BD0F926-04DD-4D7D-8AAE-964698445BF8}" type="presParOf" srcId="{98AC7F64-4AAC-4242-98A3-294FBF1CB458}" destId="{4441D3EC-EA7A-FF4E-8CD5-EB890D88FC15}" srcOrd="2" destOrd="0" presId="urn:microsoft.com/office/officeart/2005/8/layout/cycle3"/>
    <dgm:cxn modelId="{272DD2DD-0050-4414-A159-0BF85A8C0DDF}" type="presParOf" srcId="{98AC7F64-4AAC-4242-98A3-294FBF1CB458}" destId="{E948D27B-F177-EF41-99AF-8B04C59B7B94}" srcOrd="3" destOrd="0" presId="urn:microsoft.com/office/officeart/2005/8/layout/cycle3"/>
    <dgm:cxn modelId="{A4CBB848-9E42-4908-B761-86BF0CD1D4B8}" type="presParOf" srcId="{98AC7F64-4AAC-4242-98A3-294FBF1CB458}" destId="{81C05060-F70A-284C-B4CA-EC957FCC00EE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FD24A-0077-4679-927C-18F7ABB1F596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63DBFB-C4F1-4FAB-A24C-071F31CFCEF1}">
      <dgm:prSet phldrT="[Texto]"/>
      <dgm:spPr/>
      <dgm:t>
        <a:bodyPr/>
        <a:lstStyle/>
        <a:p>
          <a:r>
            <a:rPr lang="es-CO" dirty="0" smtClean="0"/>
            <a:t>1</a:t>
          </a:r>
          <a:endParaRPr lang="es-CO" dirty="0"/>
        </a:p>
      </dgm:t>
    </dgm:pt>
    <dgm:pt modelId="{B4D77832-5D98-441A-9320-56E6BDEB83B4}" type="parTrans" cxnId="{2F8F2ECD-4AAB-4DDF-B6DA-559B24EA6AE0}">
      <dgm:prSet/>
      <dgm:spPr/>
      <dgm:t>
        <a:bodyPr/>
        <a:lstStyle/>
        <a:p>
          <a:endParaRPr lang="es-CO"/>
        </a:p>
      </dgm:t>
    </dgm:pt>
    <dgm:pt modelId="{F7BC22AE-27B2-4FC0-BBB1-9FF0824553B9}" type="sibTrans" cxnId="{2F8F2ECD-4AAB-4DDF-B6DA-559B24EA6AE0}">
      <dgm:prSet/>
      <dgm:spPr/>
      <dgm:t>
        <a:bodyPr/>
        <a:lstStyle/>
        <a:p>
          <a:endParaRPr lang="es-CO"/>
        </a:p>
      </dgm:t>
    </dgm:pt>
    <dgm:pt modelId="{779C0BD0-FA57-400A-AA39-40D0A1590C50}">
      <dgm:prSet phldrT="[Texto]" custT="1"/>
      <dgm:spPr/>
      <dgm:t>
        <a:bodyPr/>
        <a:lstStyle/>
        <a:p>
          <a:r>
            <a:rPr lang="es-CO" sz="1200" dirty="0" smtClean="0"/>
            <a:t>Definir criterio de priorización</a:t>
          </a:r>
          <a:endParaRPr lang="es-CO" sz="1200" dirty="0"/>
        </a:p>
      </dgm:t>
    </dgm:pt>
    <dgm:pt modelId="{84A991C0-D19E-4E77-A3E4-867FC3FC8438}" type="parTrans" cxnId="{57A7337F-699E-4BF0-B6D5-EB015920B9F7}">
      <dgm:prSet/>
      <dgm:spPr/>
      <dgm:t>
        <a:bodyPr/>
        <a:lstStyle/>
        <a:p>
          <a:endParaRPr lang="es-CO"/>
        </a:p>
      </dgm:t>
    </dgm:pt>
    <dgm:pt modelId="{ADFB740B-595C-4B30-BD56-0A5535C76B71}" type="sibTrans" cxnId="{57A7337F-699E-4BF0-B6D5-EB015920B9F7}">
      <dgm:prSet/>
      <dgm:spPr/>
      <dgm:t>
        <a:bodyPr/>
        <a:lstStyle/>
        <a:p>
          <a:endParaRPr lang="es-CO"/>
        </a:p>
      </dgm:t>
    </dgm:pt>
    <dgm:pt modelId="{B58F17C7-54B3-4F25-BF73-3834A4FFDBB9}">
      <dgm:prSet phldrT="[Texto]"/>
      <dgm:spPr/>
      <dgm:t>
        <a:bodyPr/>
        <a:lstStyle/>
        <a:p>
          <a:r>
            <a:rPr lang="es-CO" dirty="0" smtClean="0"/>
            <a:t>2</a:t>
          </a:r>
          <a:endParaRPr lang="es-CO" dirty="0"/>
        </a:p>
      </dgm:t>
    </dgm:pt>
    <dgm:pt modelId="{912BA8CA-8C61-4D91-8C91-66A445D48AD2}" type="parTrans" cxnId="{98993099-DB48-4EC7-8238-51036E067479}">
      <dgm:prSet/>
      <dgm:spPr/>
      <dgm:t>
        <a:bodyPr/>
        <a:lstStyle/>
        <a:p>
          <a:endParaRPr lang="es-CO"/>
        </a:p>
      </dgm:t>
    </dgm:pt>
    <dgm:pt modelId="{68DFE6FC-CB49-4CF4-AAA6-EB30E6558C0F}" type="sibTrans" cxnId="{98993099-DB48-4EC7-8238-51036E067479}">
      <dgm:prSet/>
      <dgm:spPr/>
      <dgm:t>
        <a:bodyPr/>
        <a:lstStyle/>
        <a:p>
          <a:endParaRPr lang="es-CO"/>
        </a:p>
      </dgm:t>
    </dgm:pt>
    <dgm:pt modelId="{69DC7714-8F1B-464D-B4CC-148FDC4D2AC1}">
      <dgm:prSet phldrT="[Texto]" custT="1"/>
      <dgm:spPr/>
      <dgm:t>
        <a:bodyPr/>
        <a:lstStyle/>
        <a:p>
          <a:r>
            <a:rPr lang="es-CO" sz="1200" dirty="0" smtClean="0"/>
            <a:t>Cuantificar el criterio (Costos para el usuario y para la entidad, tiempo del trámite) </a:t>
          </a:r>
          <a:endParaRPr lang="es-CO" sz="1200" dirty="0"/>
        </a:p>
      </dgm:t>
    </dgm:pt>
    <dgm:pt modelId="{21B644A8-2585-4EFB-BF60-2C8E5CE7657D}" type="parTrans" cxnId="{2A714F0D-054E-4FDB-9DD7-94C47A5A5FC6}">
      <dgm:prSet/>
      <dgm:spPr/>
      <dgm:t>
        <a:bodyPr/>
        <a:lstStyle/>
        <a:p>
          <a:endParaRPr lang="es-CO"/>
        </a:p>
      </dgm:t>
    </dgm:pt>
    <dgm:pt modelId="{7A944576-233A-426A-86A6-124EEA1A2D12}" type="sibTrans" cxnId="{2A714F0D-054E-4FDB-9DD7-94C47A5A5FC6}">
      <dgm:prSet/>
      <dgm:spPr/>
      <dgm:t>
        <a:bodyPr/>
        <a:lstStyle/>
        <a:p>
          <a:endParaRPr lang="es-CO"/>
        </a:p>
      </dgm:t>
    </dgm:pt>
    <dgm:pt modelId="{7CB11957-0B02-471D-8D8C-59FF74BED1A0}">
      <dgm:prSet phldrT="[Texto]"/>
      <dgm:spPr/>
      <dgm:t>
        <a:bodyPr/>
        <a:lstStyle/>
        <a:p>
          <a:r>
            <a:rPr lang="es-CO" dirty="0" smtClean="0"/>
            <a:t>3</a:t>
          </a:r>
          <a:endParaRPr lang="es-CO" dirty="0"/>
        </a:p>
      </dgm:t>
    </dgm:pt>
    <dgm:pt modelId="{04C8CD4F-6F9F-4961-8C91-D72762B9D1EA}" type="parTrans" cxnId="{AEFD9942-5DB2-4783-AB8D-B950DB9A302F}">
      <dgm:prSet/>
      <dgm:spPr/>
      <dgm:t>
        <a:bodyPr/>
        <a:lstStyle/>
        <a:p>
          <a:endParaRPr lang="es-CO"/>
        </a:p>
      </dgm:t>
    </dgm:pt>
    <dgm:pt modelId="{C1DE2A07-B1B4-4FF5-AEA4-1736C8D4D949}" type="sibTrans" cxnId="{AEFD9942-5DB2-4783-AB8D-B950DB9A302F}">
      <dgm:prSet/>
      <dgm:spPr/>
      <dgm:t>
        <a:bodyPr/>
        <a:lstStyle/>
        <a:p>
          <a:endParaRPr lang="es-CO"/>
        </a:p>
      </dgm:t>
    </dgm:pt>
    <dgm:pt modelId="{B44AFA0E-8C08-471A-A9AD-EA1A1295DFAC}">
      <dgm:prSet phldrT="[Texto]" custT="1"/>
      <dgm:spPr/>
      <dgm:t>
        <a:bodyPr/>
        <a:lstStyle/>
        <a:p>
          <a:r>
            <a:rPr lang="es-CO" sz="1200" dirty="0" smtClean="0"/>
            <a:t>Tabular la información de forma ascendente o descendente según criterio de priorización</a:t>
          </a:r>
          <a:endParaRPr lang="es-CO" sz="1200" dirty="0"/>
        </a:p>
      </dgm:t>
    </dgm:pt>
    <dgm:pt modelId="{B3EB445B-2572-4C1F-A911-4469F79BF3C6}" type="parTrans" cxnId="{658B5F11-C34D-42BD-A6F6-809C26A4319B}">
      <dgm:prSet/>
      <dgm:spPr/>
      <dgm:t>
        <a:bodyPr/>
        <a:lstStyle/>
        <a:p>
          <a:endParaRPr lang="es-CO"/>
        </a:p>
      </dgm:t>
    </dgm:pt>
    <dgm:pt modelId="{25B1C5B1-3AFF-4020-AFD9-34F8B1C45DE6}" type="sibTrans" cxnId="{658B5F11-C34D-42BD-A6F6-809C26A4319B}">
      <dgm:prSet/>
      <dgm:spPr/>
      <dgm:t>
        <a:bodyPr/>
        <a:lstStyle/>
        <a:p>
          <a:endParaRPr lang="es-CO"/>
        </a:p>
      </dgm:t>
    </dgm:pt>
    <dgm:pt modelId="{37E87213-365A-4605-BF44-1E688FCEB469}">
      <dgm:prSet phldrT="[Texto]" custT="1"/>
      <dgm:spPr/>
      <dgm:t>
        <a:bodyPr/>
        <a:lstStyle/>
        <a:p>
          <a:r>
            <a:rPr lang="es-CO" sz="1200" dirty="0" smtClean="0"/>
            <a:t>Identificación de trámites de mayor impacto</a:t>
          </a:r>
          <a:endParaRPr lang="es-CO" sz="1200" dirty="0"/>
        </a:p>
      </dgm:t>
    </dgm:pt>
    <dgm:pt modelId="{895AA5CB-9C5A-4A8D-A67D-94246874A6D9}" type="parTrans" cxnId="{C9B24147-FCFC-4082-AECC-3BC9F4CD79BB}">
      <dgm:prSet/>
      <dgm:spPr/>
      <dgm:t>
        <a:bodyPr/>
        <a:lstStyle/>
        <a:p>
          <a:endParaRPr lang="es-CO"/>
        </a:p>
      </dgm:t>
    </dgm:pt>
    <dgm:pt modelId="{A6AE6B2B-5FFF-4288-939B-6A348B37589C}" type="sibTrans" cxnId="{C9B24147-FCFC-4082-AECC-3BC9F4CD79BB}">
      <dgm:prSet/>
      <dgm:spPr/>
      <dgm:t>
        <a:bodyPr/>
        <a:lstStyle/>
        <a:p>
          <a:endParaRPr lang="es-CO"/>
        </a:p>
      </dgm:t>
    </dgm:pt>
    <dgm:pt modelId="{BAE05CBA-AEAA-4478-9309-FCBB388AE1AC}">
      <dgm:prSet phldrT="[Texto]"/>
      <dgm:spPr/>
      <dgm:t>
        <a:bodyPr/>
        <a:lstStyle/>
        <a:p>
          <a:r>
            <a:rPr lang="es-CO" dirty="0" smtClean="0"/>
            <a:t>4</a:t>
          </a:r>
          <a:endParaRPr lang="es-CO" dirty="0"/>
        </a:p>
      </dgm:t>
    </dgm:pt>
    <dgm:pt modelId="{8C9885B8-D202-4FD0-B4A3-18B236CAB7E3}" type="parTrans" cxnId="{691FBD9A-BBB3-4734-90C7-C8915F366DD5}">
      <dgm:prSet/>
      <dgm:spPr/>
      <dgm:t>
        <a:bodyPr/>
        <a:lstStyle/>
        <a:p>
          <a:endParaRPr lang="es-CO"/>
        </a:p>
      </dgm:t>
    </dgm:pt>
    <dgm:pt modelId="{12814255-956B-44C6-8C9A-408B55A8874E}" type="sibTrans" cxnId="{691FBD9A-BBB3-4734-90C7-C8915F366DD5}">
      <dgm:prSet/>
      <dgm:spPr/>
      <dgm:t>
        <a:bodyPr/>
        <a:lstStyle/>
        <a:p>
          <a:endParaRPr lang="es-CO"/>
        </a:p>
      </dgm:t>
    </dgm:pt>
    <dgm:pt modelId="{0EFE8536-0087-4596-8C01-02D8D2D31019}">
      <dgm:prSet phldrT="[Texto]" custT="1"/>
      <dgm:spPr/>
      <dgm:t>
        <a:bodyPr/>
        <a:lstStyle/>
        <a:p>
          <a:endParaRPr lang="es-CO" sz="1400" dirty="0"/>
        </a:p>
      </dgm:t>
    </dgm:pt>
    <dgm:pt modelId="{C53F5258-AF93-457A-86F0-E5CD171DD71E}" type="parTrans" cxnId="{51D74ABD-2679-4C82-B332-242A41B65ED4}">
      <dgm:prSet/>
      <dgm:spPr/>
      <dgm:t>
        <a:bodyPr/>
        <a:lstStyle/>
        <a:p>
          <a:endParaRPr lang="es-CO"/>
        </a:p>
      </dgm:t>
    </dgm:pt>
    <dgm:pt modelId="{6FA23EBF-3ECC-46B4-A5BB-F754A8B0C79C}" type="sibTrans" cxnId="{51D74ABD-2679-4C82-B332-242A41B65ED4}">
      <dgm:prSet/>
      <dgm:spPr/>
      <dgm:t>
        <a:bodyPr/>
        <a:lstStyle/>
        <a:p>
          <a:endParaRPr lang="es-CO"/>
        </a:p>
      </dgm:t>
    </dgm:pt>
    <dgm:pt modelId="{51538A74-A9F2-4E3D-8FC7-10DABE2D9422}" type="pres">
      <dgm:prSet presAssocID="{CE8FD24A-0077-4679-927C-18F7ABB1F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7FE8D2-9321-4E70-A040-E48B534FB924}" type="pres">
      <dgm:prSet presAssocID="{CE8FD24A-0077-4679-927C-18F7ABB1F596}" presName="tSp" presStyleCnt="0"/>
      <dgm:spPr/>
      <dgm:t>
        <a:bodyPr/>
        <a:lstStyle/>
        <a:p>
          <a:endParaRPr lang="es-CO"/>
        </a:p>
      </dgm:t>
    </dgm:pt>
    <dgm:pt modelId="{1E600ECF-7998-4F08-8D82-AA36D3F02C3F}" type="pres">
      <dgm:prSet presAssocID="{CE8FD24A-0077-4679-927C-18F7ABB1F596}" presName="bSp" presStyleCnt="0"/>
      <dgm:spPr/>
      <dgm:t>
        <a:bodyPr/>
        <a:lstStyle/>
        <a:p>
          <a:endParaRPr lang="es-CO"/>
        </a:p>
      </dgm:t>
    </dgm:pt>
    <dgm:pt modelId="{7B812413-E5E8-4B64-B081-F5EE5C827B59}" type="pres">
      <dgm:prSet presAssocID="{CE8FD24A-0077-4679-927C-18F7ABB1F596}" presName="process" presStyleCnt="0"/>
      <dgm:spPr/>
      <dgm:t>
        <a:bodyPr/>
        <a:lstStyle/>
        <a:p>
          <a:endParaRPr lang="es-CO"/>
        </a:p>
      </dgm:t>
    </dgm:pt>
    <dgm:pt modelId="{4C0E4483-23D0-4B0F-9751-42AD6A959E92}" type="pres">
      <dgm:prSet presAssocID="{B263DBFB-C4F1-4FAB-A24C-071F31CFCEF1}" presName="composite1" presStyleCnt="0"/>
      <dgm:spPr/>
      <dgm:t>
        <a:bodyPr/>
        <a:lstStyle/>
        <a:p>
          <a:endParaRPr lang="es-CO"/>
        </a:p>
      </dgm:t>
    </dgm:pt>
    <dgm:pt modelId="{03709E90-0860-4D64-85F6-8BBA4C6AE10F}" type="pres">
      <dgm:prSet presAssocID="{B263DBFB-C4F1-4FAB-A24C-071F31CFCEF1}" presName="dummyNode1" presStyleLbl="node1" presStyleIdx="0" presStyleCnt="4"/>
      <dgm:spPr/>
      <dgm:t>
        <a:bodyPr/>
        <a:lstStyle/>
        <a:p>
          <a:endParaRPr lang="es-CO"/>
        </a:p>
      </dgm:t>
    </dgm:pt>
    <dgm:pt modelId="{5C797EBD-D429-4BE2-AA1B-027FF1287BC9}" type="pres">
      <dgm:prSet presAssocID="{B263DBFB-C4F1-4FAB-A24C-071F31CFCEF1}" presName="childNode1" presStyleLbl="bgAcc1" presStyleIdx="0" presStyleCnt="4" custScaleY="1195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534692-1E39-41B3-B702-F1305B42D7DB}" type="pres">
      <dgm:prSet presAssocID="{B263DBFB-C4F1-4FAB-A24C-071F31CFCEF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C1E5C9-1D37-4174-AE88-D79244D2EE64}" type="pres">
      <dgm:prSet presAssocID="{B263DBFB-C4F1-4FAB-A24C-071F31CFCEF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314221-6B69-4534-BFD9-59F02F9BC56D}" type="pres">
      <dgm:prSet presAssocID="{B263DBFB-C4F1-4FAB-A24C-071F31CFCEF1}" presName="connSite1" presStyleCnt="0"/>
      <dgm:spPr/>
      <dgm:t>
        <a:bodyPr/>
        <a:lstStyle/>
        <a:p>
          <a:endParaRPr lang="es-CO"/>
        </a:p>
      </dgm:t>
    </dgm:pt>
    <dgm:pt modelId="{CF3D930F-6137-4641-9219-AC7BC99B19D5}" type="pres">
      <dgm:prSet presAssocID="{F7BC22AE-27B2-4FC0-BBB1-9FF0824553B9}" presName="Name9" presStyleLbl="sibTrans2D1" presStyleIdx="0" presStyleCnt="3"/>
      <dgm:spPr/>
      <dgm:t>
        <a:bodyPr/>
        <a:lstStyle/>
        <a:p>
          <a:endParaRPr lang="es-CO"/>
        </a:p>
      </dgm:t>
    </dgm:pt>
    <dgm:pt modelId="{7103A9CB-F223-4322-9B6B-CF362564D625}" type="pres">
      <dgm:prSet presAssocID="{B58F17C7-54B3-4F25-BF73-3834A4FFDBB9}" presName="composite2" presStyleCnt="0"/>
      <dgm:spPr/>
      <dgm:t>
        <a:bodyPr/>
        <a:lstStyle/>
        <a:p>
          <a:endParaRPr lang="es-CO"/>
        </a:p>
      </dgm:t>
    </dgm:pt>
    <dgm:pt modelId="{3CAED577-18B0-4CE6-A156-923BCA8A3DEC}" type="pres">
      <dgm:prSet presAssocID="{B58F17C7-54B3-4F25-BF73-3834A4FFDBB9}" presName="dummyNode2" presStyleLbl="node1" presStyleIdx="0" presStyleCnt="4"/>
      <dgm:spPr/>
      <dgm:t>
        <a:bodyPr/>
        <a:lstStyle/>
        <a:p>
          <a:endParaRPr lang="es-CO"/>
        </a:p>
      </dgm:t>
    </dgm:pt>
    <dgm:pt modelId="{80F396DB-1355-4756-9311-ED5C4C83838F}" type="pres">
      <dgm:prSet presAssocID="{B58F17C7-54B3-4F25-BF73-3834A4FFDBB9}" presName="childNode2" presStyleLbl="bgAcc1" presStyleIdx="1" presStyleCnt="4" custScaleY="1230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6FB13E-90BB-417B-B808-79F88223E958}" type="pres">
      <dgm:prSet presAssocID="{B58F17C7-54B3-4F25-BF73-3834A4FFDBB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9FEB06-1B8C-4532-928E-673025A4C160}" type="pres">
      <dgm:prSet presAssocID="{B58F17C7-54B3-4F25-BF73-3834A4FFDBB9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961B50-AC0C-4714-A7B5-B526FFF90548}" type="pres">
      <dgm:prSet presAssocID="{B58F17C7-54B3-4F25-BF73-3834A4FFDBB9}" presName="connSite2" presStyleCnt="0"/>
      <dgm:spPr/>
      <dgm:t>
        <a:bodyPr/>
        <a:lstStyle/>
        <a:p>
          <a:endParaRPr lang="es-CO"/>
        </a:p>
      </dgm:t>
    </dgm:pt>
    <dgm:pt modelId="{B0B13E2A-EB00-46E8-83C0-05416BB47E90}" type="pres">
      <dgm:prSet presAssocID="{68DFE6FC-CB49-4CF4-AAA6-EB30E6558C0F}" presName="Name18" presStyleLbl="sibTrans2D1" presStyleIdx="1" presStyleCnt="3"/>
      <dgm:spPr/>
      <dgm:t>
        <a:bodyPr/>
        <a:lstStyle/>
        <a:p>
          <a:endParaRPr lang="es-CO"/>
        </a:p>
      </dgm:t>
    </dgm:pt>
    <dgm:pt modelId="{C347EA7B-EB57-435C-A739-9AB54050D34D}" type="pres">
      <dgm:prSet presAssocID="{7CB11957-0B02-471D-8D8C-59FF74BED1A0}" presName="composite1" presStyleCnt="0"/>
      <dgm:spPr/>
      <dgm:t>
        <a:bodyPr/>
        <a:lstStyle/>
        <a:p>
          <a:endParaRPr lang="es-CO"/>
        </a:p>
      </dgm:t>
    </dgm:pt>
    <dgm:pt modelId="{21A246B8-743A-4E01-BE55-F63FE9EE2D76}" type="pres">
      <dgm:prSet presAssocID="{7CB11957-0B02-471D-8D8C-59FF74BED1A0}" presName="dummyNode1" presStyleLbl="node1" presStyleIdx="1" presStyleCnt="4"/>
      <dgm:spPr/>
      <dgm:t>
        <a:bodyPr/>
        <a:lstStyle/>
        <a:p>
          <a:endParaRPr lang="es-CO"/>
        </a:p>
      </dgm:t>
    </dgm:pt>
    <dgm:pt modelId="{F53BEF2F-A308-467A-8921-DD28F8B8F965}" type="pres">
      <dgm:prSet presAssocID="{7CB11957-0B02-471D-8D8C-59FF74BED1A0}" presName="childNode1" presStyleLbl="bgAcc1" presStyleIdx="2" presStyleCnt="4" custScaleY="1195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DA5BB1-E50E-48D3-8651-1B55F04F475A}" type="pres">
      <dgm:prSet presAssocID="{7CB11957-0B02-471D-8D8C-59FF74BED1A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177C61-56AA-46A9-AA09-26D3179B5AB3}" type="pres">
      <dgm:prSet presAssocID="{7CB11957-0B02-471D-8D8C-59FF74BED1A0}" presName="parentNode1" presStyleLbl="node1" presStyleIdx="2" presStyleCnt="4" custLinFactNeighborX="-14985" custLinFactNeighborY="2754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89878-579B-44DD-8113-C1A6021D4F07}" type="pres">
      <dgm:prSet presAssocID="{7CB11957-0B02-471D-8D8C-59FF74BED1A0}" presName="connSite1" presStyleCnt="0"/>
      <dgm:spPr/>
      <dgm:t>
        <a:bodyPr/>
        <a:lstStyle/>
        <a:p>
          <a:endParaRPr lang="es-CO"/>
        </a:p>
      </dgm:t>
    </dgm:pt>
    <dgm:pt modelId="{1FA62D42-BC72-4CD4-B855-ECD824BDFD1D}" type="pres">
      <dgm:prSet presAssocID="{C1DE2A07-B1B4-4FF5-AEA4-1736C8D4D949}" presName="Name9" presStyleLbl="sibTrans2D1" presStyleIdx="2" presStyleCnt="3" custLinFactNeighborX="10790" custLinFactNeighborY="-2230"/>
      <dgm:spPr/>
      <dgm:t>
        <a:bodyPr/>
        <a:lstStyle/>
        <a:p>
          <a:endParaRPr lang="es-CO"/>
        </a:p>
      </dgm:t>
    </dgm:pt>
    <dgm:pt modelId="{0373B834-B10F-44B1-BDC7-B3F4E67324AA}" type="pres">
      <dgm:prSet presAssocID="{BAE05CBA-AEAA-4478-9309-FCBB388AE1AC}" presName="composite2" presStyleCnt="0"/>
      <dgm:spPr/>
      <dgm:t>
        <a:bodyPr/>
        <a:lstStyle/>
        <a:p>
          <a:endParaRPr lang="es-CO"/>
        </a:p>
      </dgm:t>
    </dgm:pt>
    <dgm:pt modelId="{BC76161A-691D-41BD-A85C-47AFD6C8832F}" type="pres">
      <dgm:prSet presAssocID="{BAE05CBA-AEAA-4478-9309-FCBB388AE1AC}" presName="dummyNode2" presStyleLbl="node1" presStyleIdx="2" presStyleCnt="4"/>
      <dgm:spPr/>
      <dgm:t>
        <a:bodyPr/>
        <a:lstStyle/>
        <a:p>
          <a:endParaRPr lang="es-CO"/>
        </a:p>
      </dgm:t>
    </dgm:pt>
    <dgm:pt modelId="{F7116433-F495-41FA-93A9-D83437A7DBBD}" type="pres">
      <dgm:prSet presAssocID="{BAE05CBA-AEAA-4478-9309-FCBB388AE1AC}" presName="childNode2" presStyleLbl="bgAcc1" presStyleIdx="3" presStyleCnt="4" custScaleY="1230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45D758-6A02-4BFE-90AF-4A01B7DFAFEB}" type="pres">
      <dgm:prSet presAssocID="{BAE05CBA-AEAA-4478-9309-FCBB388AE1A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06C8AC-CA69-49AD-813F-6E4CFB7BA3AF}" type="pres">
      <dgm:prSet presAssocID="{BAE05CBA-AEAA-4478-9309-FCBB388AE1A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E1F220-0EA3-4881-922A-7E27029B84AF}" type="pres">
      <dgm:prSet presAssocID="{BAE05CBA-AEAA-4478-9309-FCBB388AE1AC}" presName="connSite2" presStyleCnt="0"/>
      <dgm:spPr/>
      <dgm:t>
        <a:bodyPr/>
        <a:lstStyle/>
        <a:p>
          <a:endParaRPr lang="es-CO"/>
        </a:p>
      </dgm:t>
    </dgm:pt>
  </dgm:ptLst>
  <dgm:cxnLst>
    <dgm:cxn modelId="{070D9AF6-B6D9-4A70-8415-927E301753A8}" type="presOf" srcId="{68DFE6FC-CB49-4CF4-AAA6-EB30E6558C0F}" destId="{B0B13E2A-EB00-46E8-83C0-05416BB47E90}" srcOrd="0" destOrd="0" presId="urn:microsoft.com/office/officeart/2005/8/layout/hProcess4"/>
    <dgm:cxn modelId="{8174C4D6-B99A-48EF-8252-69EB4E03906B}" type="presOf" srcId="{37E87213-365A-4605-BF44-1E688FCEB469}" destId="{F7116433-F495-41FA-93A9-D83437A7DBBD}" srcOrd="0" destOrd="0" presId="urn:microsoft.com/office/officeart/2005/8/layout/hProcess4"/>
    <dgm:cxn modelId="{886DD3FE-498F-44D8-9908-9F85D8680CDE}" type="presOf" srcId="{C1DE2A07-B1B4-4FF5-AEA4-1736C8D4D949}" destId="{1FA62D42-BC72-4CD4-B855-ECD824BDFD1D}" srcOrd="0" destOrd="0" presId="urn:microsoft.com/office/officeart/2005/8/layout/hProcess4"/>
    <dgm:cxn modelId="{C9B24147-FCFC-4082-AECC-3BC9F4CD79BB}" srcId="{BAE05CBA-AEAA-4478-9309-FCBB388AE1AC}" destId="{37E87213-365A-4605-BF44-1E688FCEB469}" srcOrd="0" destOrd="0" parTransId="{895AA5CB-9C5A-4A8D-A67D-94246874A6D9}" sibTransId="{A6AE6B2B-5FFF-4288-939B-6A348B37589C}"/>
    <dgm:cxn modelId="{2A714F0D-054E-4FDB-9DD7-94C47A5A5FC6}" srcId="{B58F17C7-54B3-4F25-BF73-3834A4FFDBB9}" destId="{69DC7714-8F1B-464D-B4CC-148FDC4D2AC1}" srcOrd="0" destOrd="0" parTransId="{21B644A8-2585-4EFB-BF60-2C8E5CE7657D}" sibTransId="{7A944576-233A-426A-86A6-124EEA1A2D12}"/>
    <dgm:cxn modelId="{658B5F11-C34D-42BD-A6F6-809C26A4319B}" srcId="{7CB11957-0B02-471D-8D8C-59FF74BED1A0}" destId="{B44AFA0E-8C08-471A-A9AD-EA1A1295DFAC}" srcOrd="0" destOrd="0" parTransId="{B3EB445B-2572-4C1F-A911-4469F79BF3C6}" sibTransId="{25B1C5B1-3AFF-4020-AFD9-34F8B1C45DE6}"/>
    <dgm:cxn modelId="{44BD3409-B384-4C7F-99D6-5042D9C3F372}" type="presOf" srcId="{779C0BD0-FA57-400A-AA39-40D0A1590C50}" destId="{5C797EBD-D429-4BE2-AA1B-027FF1287BC9}" srcOrd="0" destOrd="1" presId="urn:microsoft.com/office/officeart/2005/8/layout/hProcess4"/>
    <dgm:cxn modelId="{E4213449-C099-49B5-BC63-E5CE63DF8510}" type="presOf" srcId="{F7BC22AE-27B2-4FC0-BBB1-9FF0824553B9}" destId="{CF3D930F-6137-4641-9219-AC7BC99B19D5}" srcOrd="0" destOrd="0" presId="urn:microsoft.com/office/officeart/2005/8/layout/hProcess4"/>
    <dgm:cxn modelId="{2F8F2ECD-4AAB-4DDF-B6DA-559B24EA6AE0}" srcId="{CE8FD24A-0077-4679-927C-18F7ABB1F596}" destId="{B263DBFB-C4F1-4FAB-A24C-071F31CFCEF1}" srcOrd="0" destOrd="0" parTransId="{B4D77832-5D98-441A-9320-56E6BDEB83B4}" sibTransId="{F7BC22AE-27B2-4FC0-BBB1-9FF0824553B9}"/>
    <dgm:cxn modelId="{43124160-A9B3-4314-BDA3-F89B4554811C}" type="presOf" srcId="{37E87213-365A-4605-BF44-1E688FCEB469}" destId="{4F45D758-6A02-4BFE-90AF-4A01B7DFAFEB}" srcOrd="1" destOrd="0" presId="urn:microsoft.com/office/officeart/2005/8/layout/hProcess4"/>
    <dgm:cxn modelId="{A73778CF-6FCB-4203-8FCC-CE3C5DD956B6}" type="presOf" srcId="{69DC7714-8F1B-464D-B4CC-148FDC4D2AC1}" destId="{80F396DB-1355-4756-9311-ED5C4C83838F}" srcOrd="0" destOrd="0" presId="urn:microsoft.com/office/officeart/2005/8/layout/hProcess4"/>
    <dgm:cxn modelId="{AEFD9942-5DB2-4783-AB8D-B950DB9A302F}" srcId="{CE8FD24A-0077-4679-927C-18F7ABB1F596}" destId="{7CB11957-0B02-471D-8D8C-59FF74BED1A0}" srcOrd="2" destOrd="0" parTransId="{04C8CD4F-6F9F-4961-8C91-D72762B9D1EA}" sibTransId="{C1DE2A07-B1B4-4FF5-AEA4-1736C8D4D949}"/>
    <dgm:cxn modelId="{4C719BC5-D3D1-4CD5-9E3F-0B1BD563A552}" type="presOf" srcId="{69DC7714-8F1B-464D-B4CC-148FDC4D2AC1}" destId="{556FB13E-90BB-417B-B808-79F88223E958}" srcOrd="1" destOrd="0" presId="urn:microsoft.com/office/officeart/2005/8/layout/hProcess4"/>
    <dgm:cxn modelId="{5F451324-8647-40BA-9B0A-CBA7BFEEA30D}" type="presOf" srcId="{BAE05CBA-AEAA-4478-9309-FCBB388AE1AC}" destId="{B306C8AC-CA69-49AD-813F-6E4CFB7BA3AF}" srcOrd="0" destOrd="0" presId="urn:microsoft.com/office/officeart/2005/8/layout/hProcess4"/>
    <dgm:cxn modelId="{5F872DD7-4DC9-4141-AB1C-E66B5EE1DBBC}" type="presOf" srcId="{779C0BD0-FA57-400A-AA39-40D0A1590C50}" destId="{F0534692-1E39-41B3-B702-F1305B42D7DB}" srcOrd="1" destOrd="1" presId="urn:microsoft.com/office/officeart/2005/8/layout/hProcess4"/>
    <dgm:cxn modelId="{2BC32422-3043-4394-BA55-78BF8E2368A9}" type="presOf" srcId="{B58F17C7-54B3-4F25-BF73-3834A4FFDBB9}" destId="{DB9FEB06-1B8C-4532-928E-673025A4C160}" srcOrd="0" destOrd="0" presId="urn:microsoft.com/office/officeart/2005/8/layout/hProcess4"/>
    <dgm:cxn modelId="{53FFF0C5-B2FD-4773-A3C8-5B0D5BB93EE5}" type="presOf" srcId="{CE8FD24A-0077-4679-927C-18F7ABB1F596}" destId="{51538A74-A9F2-4E3D-8FC7-10DABE2D9422}" srcOrd="0" destOrd="0" presId="urn:microsoft.com/office/officeart/2005/8/layout/hProcess4"/>
    <dgm:cxn modelId="{691FBD9A-BBB3-4734-90C7-C8915F366DD5}" srcId="{CE8FD24A-0077-4679-927C-18F7ABB1F596}" destId="{BAE05CBA-AEAA-4478-9309-FCBB388AE1AC}" srcOrd="3" destOrd="0" parTransId="{8C9885B8-D202-4FD0-B4A3-18B236CAB7E3}" sibTransId="{12814255-956B-44C6-8C9A-408B55A8874E}"/>
    <dgm:cxn modelId="{51D74ABD-2679-4C82-B332-242A41B65ED4}" srcId="{B263DBFB-C4F1-4FAB-A24C-071F31CFCEF1}" destId="{0EFE8536-0087-4596-8C01-02D8D2D31019}" srcOrd="0" destOrd="0" parTransId="{C53F5258-AF93-457A-86F0-E5CD171DD71E}" sibTransId="{6FA23EBF-3ECC-46B4-A5BB-F754A8B0C79C}"/>
    <dgm:cxn modelId="{71DB19DB-ADBB-4412-B755-D3F544CF66CE}" type="presOf" srcId="{B263DBFB-C4F1-4FAB-A24C-071F31CFCEF1}" destId="{88C1E5C9-1D37-4174-AE88-D79244D2EE64}" srcOrd="0" destOrd="0" presId="urn:microsoft.com/office/officeart/2005/8/layout/hProcess4"/>
    <dgm:cxn modelId="{57A7337F-699E-4BF0-B6D5-EB015920B9F7}" srcId="{B263DBFB-C4F1-4FAB-A24C-071F31CFCEF1}" destId="{779C0BD0-FA57-400A-AA39-40D0A1590C50}" srcOrd="1" destOrd="0" parTransId="{84A991C0-D19E-4E77-A3E4-867FC3FC8438}" sibTransId="{ADFB740B-595C-4B30-BD56-0A5535C76B71}"/>
    <dgm:cxn modelId="{98993099-DB48-4EC7-8238-51036E067479}" srcId="{CE8FD24A-0077-4679-927C-18F7ABB1F596}" destId="{B58F17C7-54B3-4F25-BF73-3834A4FFDBB9}" srcOrd="1" destOrd="0" parTransId="{912BA8CA-8C61-4D91-8C91-66A445D48AD2}" sibTransId="{68DFE6FC-CB49-4CF4-AAA6-EB30E6558C0F}"/>
    <dgm:cxn modelId="{4C7B3D79-45FC-43B3-B3CD-0AC5B0346ED4}" type="presOf" srcId="{7CB11957-0B02-471D-8D8C-59FF74BED1A0}" destId="{DF177C61-56AA-46A9-AA09-26D3179B5AB3}" srcOrd="0" destOrd="0" presId="urn:microsoft.com/office/officeart/2005/8/layout/hProcess4"/>
    <dgm:cxn modelId="{946BBD4B-1493-46DF-AEA6-61D60DF3CD5F}" type="presOf" srcId="{0EFE8536-0087-4596-8C01-02D8D2D31019}" destId="{F0534692-1E39-41B3-B702-F1305B42D7DB}" srcOrd="1" destOrd="0" presId="urn:microsoft.com/office/officeart/2005/8/layout/hProcess4"/>
    <dgm:cxn modelId="{A0BA662C-0A46-4CC5-8E1D-D285CC7CF089}" type="presOf" srcId="{0EFE8536-0087-4596-8C01-02D8D2D31019}" destId="{5C797EBD-D429-4BE2-AA1B-027FF1287BC9}" srcOrd="0" destOrd="0" presId="urn:microsoft.com/office/officeart/2005/8/layout/hProcess4"/>
    <dgm:cxn modelId="{587CD9AC-647E-4762-99AB-6173233924C5}" type="presOf" srcId="{B44AFA0E-8C08-471A-A9AD-EA1A1295DFAC}" destId="{25DA5BB1-E50E-48D3-8651-1B55F04F475A}" srcOrd="1" destOrd="0" presId="urn:microsoft.com/office/officeart/2005/8/layout/hProcess4"/>
    <dgm:cxn modelId="{7AC75490-8803-402A-A694-16BD6AD55934}" type="presOf" srcId="{B44AFA0E-8C08-471A-A9AD-EA1A1295DFAC}" destId="{F53BEF2F-A308-467A-8921-DD28F8B8F965}" srcOrd="0" destOrd="0" presId="urn:microsoft.com/office/officeart/2005/8/layout/hProcess4"/>
    <dgm:cxn modelId="{A07FC4C4-5E82-4EB7-A65E-16B49C737AED}" type="presParOf" srcId="{51538A74-A9F2-4E3D-8FC7-10DABE2D9422}" destId="{3D7FE8D2-9321-4E70-A040-E48B534FB924}" srcOrd="0" destOrd="0" presId="urn:microsoft.com/office/officeart/2005/8/layout/hProcess4"/>
    <dgm:cxn modelId="{480E1331-EF63-4976-8E3F-BA9A7FA9B901}" type="presParOf" srcId="{51538A74-A9F2-4E3D-8FC7-10DABE2D9422}" destId="{1E600ECF-7998-4F08-8D82-AA36D3F02C3F}" srcOrd="1" destOrd="0" presId="urn:microsoft.com/office/officeart/2005/8/layout/hProcess4"/>
    <dgm:cxn modelId="{6C423851-DB4C-43B5-9F7E-7B3DA5F27403}" type="presParOf" srcId="{51538A74-A9F2-4E3D-8FC7-10DABE2D9422}" destId="{7B812413-E5E8-4B64-B081-F5EE5C827B59}" srcOrd="2" destOrd="0" presId="urn:microsoft.com/office/officeart/2005/8/layout/hProcess4"/>
    <dgm:cxn modelId="{04597EC9-D9F5-4414-8FDA-5BD3722CC3D5}" type="presParOf" srcId="{7B812413-E5E8-4B64-B081-F5EE5C827B59}" destId="{4C0E4483-23D0-4B0F-9751-42AD6A959E92}" srcOrd="0" destOrd="0" presId="urn:microsoft.com/office/officeart/2005/8/layout/hProcess4"/>
    <dgm:cxn modelId="{D12C36C9-50C9-49BE-8D6B-EA4BAB392CA7}" type="presParOf" srcId="{4C0E4483-23D0-4B0F-9751-42AD6A959E92}" destId="{03709E90-0860-4D64-85F6-8BBA4C6AE10F}" srcOrd="0" destOrd="0" presId="urn:microsoft.com/office/officeart/2005/8/layout/hProcess4"/>
    <dgm:cxn modelId="{921A7682-29D9-4E22-9D84-7C0BBC90B450}" type="presParOf" srcId="{4C0E4483-23D0-4B0F-9751-42AD6A959E92}" destId="{5C797EBD-D429-4BE2-AA1B-027FF1287BC9}" srcOrd="1" destOrd="0" presId="urn:microsoft.com/office/officeart/2005/8/layout/hProcess4"/>
    <dgm:cxn modelId="{BF63A527-D9B7-4C8E-9618-BE317CC93577}" type="presParOf" srcId="{4C0E4483-23D0-4B0F-9751-42AD6A959E92}" destId="{F0534692-1E39-41B3-B702-F1305B42D7DB}" srcOrd="2" destOrd="0" presId="urn:microsoft.com/office/officeart/2005/8/layout/hProcess4"/>
    <dgm:cxn modelId="{23761D96-AE9B-4E2C-8AFE-674F829062A0}" type="presParOf" srcId="{4C0E4483-23D0-4B0F-9751-42AD6A959E92}" destId="{88C1E5C9-1D37-4174-AE88-D79244D2EE64}" srcOrd="3" destOrd="0" presId="urn:microsoft.com/office/officeart/2005/8/layout/hProcess4"/>
    <dgm:cxn modelId="{3DE179E1-1FE4-4623-8724-2A780AC9A8FF}" type="presParOf" srcId="{4C0E4483-23D0-4B0F-9751-42AD6A959E92}" destId="{F4314221-6B69-4534-BFD9-59F02F9BC56D}" srcOrd="4" destOrd="0" presId="urn:microsoft.com/office/officeart/2005/8/layout/hProcess4"/>
    <dgm:cxn modelId="{66A0A213-ADB3-4A20-B544-57E0F6AFC84A}" type="presParOf" srcId="{7B812413-E5E8-4B64-B081-F5EE5C827B59}" destId="{CF3D930F-6137-4641-9219-AC7BC99B19D5}" srcOrd="1" destOrd="0" presId="urn:microsoft.com/office/officeart/2005/8/layout/hProcess4"/>
    <dgm:cxn modelId="{50E9B958-6D67-40A8-8B83-1953D97B0F9E}" type="presParOf" srcId="{7B812413-E5E8-4B64-B081-F5EE5C827B59}" destId="{7103A9CB-F223-4322-9B6B-CF362564D625}" srcOrd="2" destOrd="0" presId="urn:microsoft.com/office/officeart/2005/8/layout/hProcess4"/>
    <dgm:cxn modelId="{A08A179E-0055-43F9-94BD-C6D83F248F66}" type="presParOf" srcId="{7103A9CB-F223-4322-9B6B-CF362564D625}" destId="{3CAED577-18B0-4CE6-A156-923BCA8A3DEC}" srcOrd="0" destOrd="0" presId="urn:microsoft.com/office/officeart/2005/8/layout/hProcess4"/>
    <dgm:cxn modelId="{A93CAACA-14E3-4FE0-BAFC-8250B611F3C8}" type="presParOf" srcId="{7103A9CB-F223-4322-9B6B-CF362564D625}" destId="{80F396DB-1355-4756-9311-ED5C4C83838F}" srcOrd="1" destOrd="0" presId="urn:microsoft.com/office/officeart/2005/8/layout/hProcess4"/>
    <dgm:cxn modelId="{EC04C7CC-404D-4F4A-834D-15E074D6D166}" type="presParOf" srcId="{7103A9CB-F223-4322-9B6B-CF362564D625}" destId="{556FB13E-90BB-417B-B808-79F88223E958}" srcOrd="2" destOrd="0" presId="urn:microsoft.com/office/officeart/2005/8/layout/hProcess4"/>
    <dgm:cxn modelId="{86F4FE8A-98D7-44DA-A457-18048A2CCD3C}" type="presParOf" srcId="{7103A9CB-F223-4322-9B6B-CF362564D625}" destId="{DB9FEB06-1B8C-4532-928E-673025A4C160}" srcOrd="3" destOrd="0" presId="urn:microsoft.com/office/officeart/2005/8/layout/hProcess4"/>
    <dgm:cxn modelId="{831655E9-7C86-4D17-89EA-0923F8C286D1}" type="presParOf" srcId="{7103A9CB-F223-4322-9B6B-CF362564D625}" destId="{5A961B50-AC0C-4714-A7B5-B526FFF90548}" srcOrd="4" destOrd="0" presId="urn:microsoft.com/office/officeart/2005/8/layout/hProcess4"/>
    <dgm:cxn modelId="{78F22A20-6A92-4A57-B037-65BE223BC67B}" type="presParOf" srcId="{7B812413-E5E8-4B64-B081-F5EE5C827B59}" destId="{B0B13E2A-EB00-46E8-83C0-05416BB47E90}" srcOrd="3" destOrd="0" presId="urn:microsoft.com/office/officeart/2005/8/layout/hProcess4"/>
    <dgm:cxn modelId="{230B7DA2-2201-4D41-ABB8-20E87F571C41}" type="presParOf" srcId="{7B812413-E5E8-4B64-B081-F5EE5C827B59}" destId="{C347EA7B-EB57-435C-A739-9AB54050D34D}" srcOrd="4" destOrd="0" presId="urn:microsoft.com/office/officeart/2005/8/layout/hProcess4"/>
    <dgm:cxn modelId="{323D6C14-BC8A-4319-9E69-1CB7F8760148}" type="presParOf" srcId="{C347EA7B-EB57-435C-A739-9AB54050D34D}" destId="{21A246B8-743A-4E01-BE55-F63FE9EE2D76}" srcOrd="0" destOrd="0" presId="urn:microsoft.com/office/officeart/2005/8/layout/hProcess4"/>
    <dgm:cxn modelId="{D86151A9-25A6-4B0D-AA51-69EBCA90BAC9}" type="presParOf" srcId="{C347EA7B-EB57-435C-A739-9AB54050D34D}" destId="{F53BEF2F-A308-467A-8921-DD28F8B8F965}" srcOrd="1" destOrd="0" presId="urn:microsoft.com/office/officeart/2005/8/layout/hProcess4"/>
    <dgm:cxn modelId="{AC7E9DBE-00D7-4B97-857D-1F2D3DD86C4E}" type="presParOf" srcId="{C347EA7B-EB57-435C-A739-9AB54050D34D}" destId="{25DA5BB1-E50E-48D3-8651-1B55F04F475A}" srcOrd="2" destOrd="0" presId="urn:microsoft.com/office/officeart/2005/8/layout/hProcess4"/>
    <dgm:cxn modelId="{51B5F602-D357-4542-8D1E-EE5DAEB1EC87}" type="presParOf" srcId="{C347EA7B-EB57-435C-A739-9AB54050D34D}" destId="{DF177C61-56AA-46A9-AA09-26D3179B5AB3}" srcOrd="3" destOrd="0" presId="urn:microsoft.com/office/officeart/2005/8/layout/hProcess4"/>
    <dgm:cxn modelId="{8A6D746F-1140-4E28-8282-82B2A2214236}" type="presParOf" srcId="{C347EA7B-EB57-435C-A739-9AB54050D34D}" destId="{D1089878-579B-44DD-8113-C1A6021D4F07}" srcOrd="4" destOrd="0" presId="urn:microsoft.com/office/officeart/2005/8/layout/hProcess4"/>
    <dgm:cxn modelId="{63463898-C5AC-42E1-8722-BC0BE54F9C8C}" type="presParOf" srcId="{7B812413-E5E8-4B64-B081-F5EE5C827B59}" destId="{1FA62D42-BC72-4CD4-B855-ECD824BDFD1D}" srcOrd="5" destOrd="0" presId="urn:microsoft.com/office/officeart/2005/8/layout/hProcess4"/>
    <dgm:cxn modelId="{6F6FC6F4-D15F-449F-8614-948AB98EE53B}" type="presParOf" srcId="{7B812413-E5E8-4B64-B081-F5EE5C827B59}" destId="{0373B834-B10F-44B1-BDC7-B3F4E67324AA}" srcOrd="6" destOrd="0" presId="urn:microsoft.com/office/officeart/2005/8/layout/hProcess4"/>
    <dgm:cxn modelId="{888CF3C6-A453-4497-89BB-D66AD26F27DB}" type="presParOf" srcId="{0373B834-B10F-44B1-BDC7-B3F4E67324AA}" destId="{BC76161A-691D-41BD-A85C-47AFD6C8832F}" srcOrd="0" destOrd="0" presId="urn:microsoft.com/office/officeart/2005/8/layout/hProcess4"/>
    <dgm:cxn modelId="{5627C9D0-9C7B-46F7-A586-D0F30EF52F45}" type="presParOf" srcId="{0373B834-B10F-44B1-BDC7-B3F4E67324AA}" destId="{F7116433-F495-41FA-93A9-D83437A7DBBD}" srcOrd="1" destOrd="0" presId="urn:microsoft.com/office/officeart/2005/8/layout/hProcess4"/>
    <dgm:cxn modelId="{93D7C67F-5731-46F2-9861-7B1725D4FA42}" type="presParOf" srcId="{0373B834-B10F-44B1-BDC7-B3F4E67324AA}" destId="{4F45D758-6A02-4BFE-90AF-4A01B7DFAFEB}" srcOrd="2" destOrd="0" presId="urn:microsoft.com/office/officeart/2005/8/layout/hProcess4"/>
    <dgm:cxn modelId="{5641A598-5D10-4A22-9317-D1A7AC1D78B1}" type="presParOf" srcId="{0373B834-B10F-44B1-BDC7-B3F4E67324AA}" destId="{B306C8AC-CA69-49AD-813F-6E4CFB7BA3AF}" srcOrd="3" destOrd="0" presId="urn:microsoft.com/office/officeart/2005/8/layout/hProcess4"/>
    <dgm:cxn modelId="{B63B656C-AFB8-4FD3-B6EA-CC914EF24B6B}" type="presParOf" srcId="{0373B834-B10F-44B1-BDC7-B3F4E67324AA}" destId="{A9E1F220-0EA3-4881-922A-7E27029B84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6598-A85C-4A59-8208-9EBE0C718561}">
      <dsp:nvSpPr>
        <dsp:cNvPr id="0" name=""/>
        <dsp:cNvSpPr/>
      </dsp:nvSpPr>
      <dsp:spPr>
        <a:xfrm>
          <a:off x="1805134" y="-78993"/>
          <a:ext cx="3590530" cy="3590530"/>
        </a:xfrm>
        <a:prstGeom prst="circularArrow">
          <a:avLst>
            <a:gd name="adj1" fmla="val 4668"/>
            <a:gd name="adj2" fmla="val 272909"/>
            <a:gd name="adj3" fmla="val 12935161"/>
            <a:gd name="adj4" fmla="val 17960475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6E4F09-04F8-485D-8725-C2F6ABB234AF}">
      <dsp:nvSpPr>
        <dsp:cNvPr id="0" name=""/>
        <dsp:cNvSpPr/>
      </dsp:nvSpPr>
      <dsp:spPr>
        <a:xfrm>
          <a:off x="2436598" y="1068"/>
          <a:ext cx="2327602" cy="1163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FASE </a:t>
          </a:r>
          <a:r>
            <a:rPr lang="es-ES" sz="2100" kern="1200" dirty="0" smtClean="0"/>
            <a:t>1. Convocatoria Pública</a:t>
          </a:r>
          <a:endParaRPr lang="es-CO" sz="2100" kern="1200" dirty="0"/>
        </a:p>
      </dsp:txBody>
      <dsp:txXfrm>
        <a:off x="2493410" y="57880"/>
        <a:ext cx="2213978" cy="1050177"/>
      </dsp:txXfrm>
    </dsp:sp>
    <dsp:sp modelId="{00F93BD0-E900-4913-A346-607C3B473D07}">
      <dsp:nvSpPr>
        <dsp:cNvPr id="0" name=""/>
        <dsp:cNvSpPr/>
      </dsp:nvSpPr>
      <dsp:spPr>
        <a:xfrm>
          <a:off x="3725837" y="1290307"/>
          <a:ext cx="2327602" cy="11638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FASE 2</a:t>
          </a:r>
          <a:r>
            <a:rPr lang="es-ES" sz="2100" kern="1200" dirty="0" smtClean="0"/>
            <a:t>. Clasificación y plan de trabajo</a:t>
          </a:r>
          <a:endParaRPr lang="es-CO" sz="2100" kern="1200" dirty="0"/>
        </a:p>
      </dsp:txBody>
      <dsp:txXfrm>
        <a:off x="3782649" y="1347119"/>
        <a:ext cx="2213978" cy="1050177"/>
      </dsp:txXfrm>
    </dsp:sp>
    <dsp:sp modelId="{F9429156-A7D1-4291-AD6D-229598080C00}">
      <dsp:nvSpPr>
        <dsp:cNvPr id="0" name=""/>
        <dsp:cNvSpPr/>
      </dsp:nvSpPr>
      <dsp:spPr>
        <a:xfrm>
          <a:off x="2436598" y="2579546"/>
          <a:ext cx="2327602" cy="11638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FASE </a:t>
          </a:r>
          <a:r>
            <a:rPr lang="es-ES" sz="2100" kern="1200" dirty="0" smtClean="0"/>
            <a:t>3. Comisión de Expertos</a:t>
          </a:r>
          <a:endParaRPr lang="es-CO" sz="2100" kern="1200" dirty="0"/>
        </a:p>
      </dsp:txBody>
      <dsp:txXfrm>
        <a:off x="2493410" y="2636358"/>
        <a:ext cx="2213978" cy="1050177"/>
      </dsp:txXfrm>
    </dsp:sp>
    <dsp:sp modelId="{2680815B-71CA-46C2-B251-7DFFE06EA310}">
      <dsp:nvSpPr>
        <dsp:cNvPr id="0" name=""/>
        <dsp:cNvSpPr/>
      </dsp:nvSpPr>
      <dsp:spPr>
        <a:xfrm>
          <a:off x="1147359" y="1290307"/>
          <a:ext cx="2327602" cy="11638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FASE </a:t>
          </a:r>
          <a:r>
            <a:rPr lang="es-ES" sz="2100" kern="1200" dirty="0" smtClean="0"/>
            <a:t>4. Divulgación de Resultados</a:t>
          </a:r>
          <a:endParaRPr lang="es-CO" sz="2100" kern="1200" dirty="0"/>
        </a:p>
      </dsp:txBody>
      <dsp:txXfrm>
        <a:off x="1204171" y="1347119"/>
        <a:ext cx="2213978" cy="1050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CF62B-3AF9-0A49-9DBE-11223047A67A}">
      <dsp:nvSpPr>
        <dsp:cNvPr id="0" name=""/>
        <dsp:cNvSpPr/>
      </dsp:nvSpPr>
      <dsp:spPr>
        <a:xfrm>
          <a:off x="542684" y="152586"/>
          <a:ext cx="3299660" cy="3299660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E59244-E946-F24C-B7F8-3522C755FFA1}">
      <dsp:nvSpPr>
        <dsp:cNvPr id="0" name=""/>
        <dsp:cNvSpPr/>
      </dsp:nvSpPr>
      <dsp:spPr>
        <a:xfrm>
          <a:off x="1185114" y="197022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Calibri"/>
              <a:ea typeface="+mn-ea"/>
              <a:cs typeface="+mn-cs"/>
            </a:rPr>
            <a:t>Identificación de Necesidades e innovación abierta. </a:t>
          </a:r>
        </a:p>
      </dsp:txBody>
      <dsp:txXfrm>
        <a:off x="1234291" y="246199"/>
        <a:ext cx="1916447" cy="909046"/>
      </dsp:txXfrm>
    </dsp:sp>
    <dsp:sp modelId="{4441D3EC-EA7A-FF4E-8CD5-EB890D88FC15}">
      <dsp:nvSpPr>
        <dsp:cNvPr id="0" name=""/>
        <dsp:cNvSpPr/>
      </dsp:nvSpPr>
      <dsp:spPr>
        <a:xfrm>
          <a:off x="2370228" y="1397763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Calibri"/>
              <a:ea typeface="+mn-ea"/>
              <a:cs typeface="+mn-cs"/>
            </a:rPr>
            <a:t>Formulación de </a:t>
          </a:r>
          <a:r>
            <a:rPr lang="es-CO" sz="1400" b="0" kern="1200" dirty="0" smtClean="0">
              <a:latin typeface="Calibri"/>
              <a:ea typeface="+mn-ea"/>
              <a:cs typeface="+mn-cs"/>
            </a:rPr>
            <a:t>Plan de Acción. </a:t>
          </a:r>
        </a:p>
      </dsp:txBody>
      <dsp:txXfrm>
        <a:off x="2419405" y="1446940"/>
        <a:ext cx="1916447" cy="909046"/>
      </dsp:txXfrm>
    </dsp:sp>
    <dsp:sp modelId="{E948D27B-F177-EF41-99AF-8B04C59B7B94}">
      <dsp:nvSpPr>
        <dsp:cNvPr id="0" name=""/>
        <dsp:cNvSpPr/>
      </dsp:nvSpPr>
      <dsp:spPr>
        <a:xfrm>
          <a:off x="1185114" y="2566617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smtClean="0">
              <a:latin typeface="Calibri"/>
              <a:ea typeface="+mn-ea"/>
              <a:cs typeface="+mn-cs"/>
            </a:rPr>
            <a:t>Ejecución- Año 2019 Participación en la construcción de normas. Decreto 270 </a:t>
          </a:r>
          <a:endParaRPr lang="es-ES" sz="1400" b="0" kern="1200" dirty="0">
            <a:latin typeface="Calibri"/>
            <a:ea typeface="+mn-ea"/>
            <a:cs typeface="+mn-cs"/>
          </a:endParaRPr>
        </a:p>
      </dsp:txBody>
      <dsp:txXfrm>
        <a:off x="1234291" y="2615794"/>
        <a:ext cx="1916447" cy="909046"/>
      </dsp:txXfrm>
    </dsp:sp>
    <dsp:sp modelId="{81C05060-F70A-284C-B4CA-EC957FCC00EE}">
      <dsp:nvSpPr>
        <dsp:cNvPr id="0" name=""/>
        <dsp:cNvSpPr/>
      </dsp:nvSpPr>
      <dsp:spPr>
        <a:xfrm>
          <a:off x="316" y="1381819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>
              <a:latin typeface="Calibri"/>
              <a:ea typeface="+mn-ea"/>
              <a:cs typeface="+mn-cs"/>
            </a:rPr>
            <a:t>Seguimiento, evaluación y control. Rendición de Cuentas</a:t>
          </a:r>
          <a:endParaRPr lang="es-ES" sz="1400" b="0" kern="1200" dirty="0">
            <a:latin typeface="Calibri"/>
            <a:ea typeface="+mn-ea"/>
            <a:cs typeface="+mn-cs"/>
          </a:endParaRPr>
        </a:p>
      </dsp:txBody>
      <dsp:txXfrm>
        <a:off x="49493" y="1430996"/>
        <a:ext cx="1916447" cy="909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97EBD-D429-4BE2-AA1B-027FF1287BC9}">
      <dsp:nvSpPr>
        <dsp:cNvPr id="0" name=""/>
        <dsp:cNvSpPr/>
      </dsp:nvSpPr>
      <dsp:spPr>
        <a:xfrm>
          <a:off x="4226" y="1216956"/>
          <a:ext cx="1655171" cy="163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Definir criterio de priorización</a:t>
          </a:r>
          <a:endParaRPr lang="es-CO" sz="1200" kern="1200" dirty="0"/>
        </a:p>
      </dsp:txBody>
      <dsp:txXfrm>
        <a:off x="41783" y="1254513"/>
        <a:ext cx="1580057" cy="1207166"/>
      </dsp:txXfrm>
    </dsp:sp>
    <dsp:sp modelId="{CF3D930F-6137-4641-9219-AC7BC99B19D5}">
      <dsp:nvSpPr>
        <dsp:cNvPr id="0" name=""/>
        <dsp:cNvSpPr/>
      </dsp:nvSpPr>
      <dsp:spPr>
        <a:xfrm>
          <a:off x="932261" y="1667774"/>
          <a:ext cx="1836901" cy="1836901"/>
        </a:xfrm>
        <a:prstGeom prst="leftCircularArrow">
          <a:avLst>
            <a:gd name="adj1" fmla="val 3217"/>
            <a:gd name="adj2" fmla="val 396456"/>
            <a:gd name="adj3" fmla="val 2172367"/>
            <a:gd name="adj4" fmla="val 9024889"/>
            <a:gd name="adj5" fmla="val 3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1E5C9-1D37-4174-AE88-D79244D2EE64}">
      <dsp:nvSpPr>
        <dsp:cNvPr id="0" name=""/>
        <dsp:cNvSpPr/>
      </dsp:nvSpPr>
      <dsp:spPr>
        <a:xfrm>
          <a:off x="372042" y="2423001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1</a:t>
          </a:r>
          <a:endParaRPr lang="es-CO" sz="3300" kern="1200" dirty="0"/>
        </a:p>
      </dsp:txBody>
      <dsp:txXfrm>
        <a:off x="389178" y="2440137"/>
        <a:ext cx="1436991" cy="550801"/>
      </dsp:txXfrm>
    </dsp:sp>
    <dsp:sp modelId="{80F396DB-1355-4756-9311-ED5C4C83838F}">
      <dsp:nvSpPr>
        <dsp:cNvPr id="0" name=""/>
        <dsp:cNvSpPr/>
      </dsp:nvSpPr>
      <dsp:spPr>
        <a:xfrm>
          <a:off x="2124686" y="1190686"/>
          <a:ext cx="1655171" cy="168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Cuantificar el criterio (Costos para el usuario y para la entidad, tiempo del trámite) </a:t>
          </a:r>
          <a:endParaRPr lang="es-CO" sz="1200" kern="1200" dirty="0"/>
        </a:p>
      </dsp:txBody>
      <dsp:txXfrm>
        <a:off x="2163356" y="1589437"/>
        <a:ext cx="1577831" cy="1242954"/>
      </dsp:txXfrm>
    </dsp:sp>
    <dsp:sp modelId="{B0B13E2A-EB00-46E8-83C0-05416BB47E90}">
      <dsp:nvSpPr>
        <dsp:cNvPr id="0" name=""/>
        <dsp:cNvSpPr/>
      </dsp:nvSpPr>
      <dsp:spPr>
        <a:xfrm>
          <a:off x="3038829" y="505797"/>
          <a:ext cx="2048395" cy="2048395"/>
        </a:xfrm>
        <a:prstGeom prst="circularArrow">
          <a:avLst>
            <a:gd name="adj1" fmla="val 2885"/>
            <a:gd name="adj2" fmla="val 352753"/>
            <a:gd name="adj3" fmla="val 19472092"/>
            <a:gd name="adj4" fmla="val 12575866"/>
            <a:gd name="adj5" fmla="val 33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9FEB06-1B8C-4532-928E-673025A4C160}">
      <dsp:nvSpPr>
        <dsp:cNvPr id="0" name=""/>
        <dsp:cNvSpPr/>
      </dsp:nvSpPr>
      <dsp:spPr>
        <a:xfrm>
          <a:off x="2492502" y="1055752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2</a:t>
          </a:r>
          <a:endParaRPr lang="es-CO" sz="3300" kern="1200" dirty="0"/>
        </a:p>
      </dsp:txBody>
      <dsp:txXfrm>
        <a:off x="2509638" y="1072888"/>
        <a:ext cx="1436991" cy="550801"/>
      </dsp:txXfrm>
    </dsp:sp>
    <dsp:sp modelId="{F53BEF2F-A308-467A-8921-DD28F8B8F965}">
      <dsp:nvSpPr>
        <dsp:cNvPr id="0" name=""/>
        <dsp:cNvSpPr/>
      </dsp:nvSpPr>
      <dsp:spPr>
        <a:xfrm>
          <a:off x="4245145" y="1216956"/>
          <a:ext cx="1655171" cy="163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Tabular la información de forma ascendente o descendente según criterio de priorización</a:t>
          </a:r>
          <a:endParaRPr lang="es-CO" sz="1200" kern="1200" dirty="0"/>
        </a:p>
      </dsp:txBody>
      <dsp:txXfrm>
        <a:off x="4282702" y="1254513"/>
        <a:ext cx="1580057" cy="1207166"/>
      </dsp:txXfrm>
    </dsp:sp>
    <dsp:sp modelId="{1FA62D42-BC72-4CD4-B855-ECD824BDFD1D}">
      <dsp:nvSpPr>
        <dsp:cNvPr id="0" name=""/>
        <dsp:cNvSpPr/>
      </dsp:nvSpPr>
      <dsp:spPr>
        <a:xfrm>
          <a:off x="5112560" y="1507812"/>
          <a:ext cx="2099153" cy="2099153"/>
        </a:xfrm>
        <a:prstGeom prst="leftCircularArrow">
          <a:avLst>
            <a:gd name="adj1" fmla="val 2815"/>
            <a:gd name="adj2" fmla="val 343662"/>
            <a:gd name="adj3" fmla="val 1795825"/>
            <a:gd name="adj4" fmla="val 8701142"/>
            <a:gd name="adj5" fmla="val 3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177C61-56AA-46A9-AA09-26D3179B5AB3}">
      <dsp:nvSpPr>
        <dsp:cNvPr id="0" name=""/>
        <dsp:cNvSpPr/>
      </dsp:nvSpPr>
      <dsp:spPr>
        <a:xfrm>
          <a:off x="4392492" y="2584154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3</a:t>
          </a:r>
          <a:endParaRPr lang="es-CO" sz="3300" kern="1200" dirty="0"/>
        </a:p>
      </dsp:txBody>
      <dsp:txXfrm>
        <a:off x="4409628" y="2601290"/>
        <a:ext cx="1436991" cy="550801"/>
      </dsp:txXfrm>
    </dsp:sp>
    <dsp:sp modelId="{F7116433-F495-41FA-93A9-D83437A7DBBD}">
      <dsp:nvSpPr>
        <dsp:cNvPr id="0" name=""/>
        <dsp:cNvSpPr/>
      </dsp:nvSpPr>
      <dsp:spPr>
        <a:xfrm>
          <a:off x="6365605" y="1190686"/>
          <a:ext cx="1655171" cy="168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Identificación de trámites de mayor impacto</a:t>
          </a:r>
          <a:endParaRPr lang="es-CO" sz="1200" kern="1200" dirty="0"/>
        </a:p>
      </dsp:txBody>
      <dsp:txXfrm>
        <a:off x="6404275" y="1589437"/>
        <a:ext cx="1577831" cy="1242954"/>
      </dsp:txXfrm>
    </dsp:sp>
    <dsp:sp modelId="{B306C8AC-CA69-49AD-813F-6E4CFB7BA3AF}">
      <dsp:nvSpPr>
        <dsp:cNvPr id="0" name=""/>
        <dsp:cNvSpPr/>
      </dsp:nvSpPr>
      <dsp:spPr>
        <a:xfrm>
          <a:off x="6733421" y="1055752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4</a:t>
          </a:r>
          <a:endParaRPr lang="es-CO" sz="3300" kern="1200" dirty="0"/>
        </a:p>
      </dsp:txBody>
      <dsp:txXfrm>
        <a:off x="6750557" y="1072888"/>
        <a:ext cx="1436991" cy="55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9DDA-E7CF-47FA-B3F0-6C975130F336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A0CC-DF27-4839-9BD2-E8D70BF30DEE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316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A0CC-DF27-4839-9BD2-E8D70BF30DE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4070-E902-4659-893D-9A7040C7E1D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3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4070-E902-4659-893D-9A7040C7E1D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541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59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738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#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fecha 2"/>
          <p:cNvSpPr>
            <a:spLocks noGrp="1"/>
          </p:cNvSpPr>
          <p:nvPr>
            <p:ph type="dt" sz="half" idx="10"/>
          </p:nvPr>
        </p:nvSpPr>
        <p:spPr>
          <a:xfrm>
            <a:off x="1159189" y="4855768"/>
            <a:ext cx="1126812" cy="207749"/>
          </a:xfrm>
        </p:spPr>
        <p:txBody>
          <a:bodyPr wrap="square" anchor="ctr"/>
          <a:lstStyle>
            <a:lvl1pPr algn="l">
              <a:defRPr sz="675"/>
            </a:lvl1pPr>
          </a:lstStyle>
          <a:p>
            <a:fld id="{B8B6F53B-C45F-4649-B9BC-1D1CAA9A44E1}" type="datetimeFigureOut">
              <a:rPr lang="es-ES" smtClean="0"/>
              <a:pPr/>
              <a:t>10/10/18</a:t>
            </a:fld>
            <a:endParaRPr lang="es-ES" dirty="0"/>
          </a:p>
        </p:txBody>
      </p:sp>
      <p:sp>
        <p:nvSpPr>
          <p:cNvPr id="2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407204" y="4855768"/>
            <a:ext cx="4326596" cy="207749"/>
          </a:xfrm>
        </p:spPr>
        <p:txBody>
          <a:bodyPr wrap="square" anchor="ctr"/>
          <a:lstStyle>
            <a:lvl1pPr>
              <a:defRPr sz="675"/>
            </a:lvl1pPr>
          </a:lstStyle>
          <a:p>
            <a:endParaRPr lang="es-ES" dirty="0"/>
          </a:p>
        </p:txBody>
      </p:sp>
      <p:sp>
        <p:nvSpPr>
          <p:cNvPr id="2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96651" y="4855771"/>
            <a:ext cx="841335" cy="207749"/>
          </a:xfrm>
        </p:spPr>
        <p:txBody>
          <a:bodyPr wrap="square" anchor="ctr"/>
          <a:lstStyle>
            <a:lvl1pPr algn="l">
              <a:defRPr sz="675"/>
            </a:lvl1pPr>
          </a:lstStyle>
          <a:p>
            <a:fld id="{8143C055-320B-4839-84F8-661595537B2E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25" name="Marcador de tex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4855768"/>
            <a:ext cx="2078375" cy="207749"/>
          </a:xfrm>
        </p:spPr>
        <p:txBody>
          <a:bodyPr wrap="square" anchor="ctr">
            <a:noAutofit/>
          </a:bodyPr>
          <a:lstStyle>
            <a:lvl1pPr marL="0" indent="0" algn="r" defTabSz="685783" rtl="0" eaLnBrk="1" latinLnBrk="0" hangingPunct="1">
              <a:buNone/>
              <a:defRPr lang="es-CO" sz="6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 defTabSz="685783" rtl="0" eaLnBrk="1" latinLnBrk="0" hangingPunct="1"/>
            <a:r>
              <a:rPr lang="en-US" sz="675" dirty="0"/>
              <a:t>www.yourcompanyname.com</a:t>
            </a:r>
          </a:p>
        </p:txBody>
      </p:sp>
    </p:spTree>
    <p:extLst>
      <p:ext uri="{BB962C8B-B14F-4D97-AF65-F5344CB8AC3E}">
        <p14:creationId xmlns:p14="http://schemas.microsoft.com/office/powerpoint/2010/main" val="15746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8187144" y="2479417"/>
            <a:ext cx="13805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spc="225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600" spc="225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600" spc="225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8739993" y="0"/>
            <a:ext cx="404007" cy="60198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57254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031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966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570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5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21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70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09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AEE-1E53-47D5-AAB2-217D1926B3D3}" type="datetimeFigureOut">
              <a:rPr lang="es-CO" smtClean="0"/>
              <a:t>10/10/18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654B-6355-4914-A6FB-E8E7F602DD5B}" type="slidenum">
              <a:rPr lang="es-CO" smtClean="0"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709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5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agil.gov.co/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olombiaagel.gov.co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svg"/><Relationship Id="rId12" Type="http://schemas.openxmlformats.org/officeDocument/2006/relationships/image" Target="../media/image45.png"/><Relationship Id="rId13" Type="http://schemas.openxmlformats.org/officeDocument/2006/relationships/image" Target="../media/image60.svg"/><Relationship Id="rId14" Type="http://schemas.openxmlformats.org/officeDocument/2006/relationships/image" Target="../media/image46.png"/><Relationship Id="rId15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0.svg"/><Relationship Id="rId4" Type="http://schemas.openxmlformats.org/officeDocument/2006/relationships/image" Target="../media/image41.png"/><Relationship Id="rId5" Type="http://schemas.openxmlformats.org/officeDocument/2006/relationships/image" Target="../media/image52.svg"/><Relationship Id="rId6" Type="http://schemas.openxmlformats.org/officeDocument/2006/relationships/image" Target="../media/image42.png"/><Relationship Id="rId7" Type="http://schemas.openxmlformats.org/officeDocument/2006/relationships/image" Target="../media/image54.svg"/><Relationship Id="rId8" Type="http://schemas.openxmlformats.org/officeDocument/2006/relationships/image" Target="../media/image43.png"/><Relationship Id="rId9" Type="http://schemas.openxmlformats.org/officeDocument/2006/relationships/image" Target="../media/image56.svg"/><Relationship Id="rId10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6364" y="3411044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Metodología</a:t>
            </a:r>
            <a:r>
              <a:rPr lang="en-US" sz="2400" b="1" dirty="0" smtClean="0">
                <a:solidFill>
                  <a:schemeClr val="bg1"/>
                </a:solidFill>
              </a:rPr>
              <a:t> para la </a:t>
            </a:r>
            <a:r>
              <a:rPr lang="es-CO" sz="2400" b="1" dirty="0" smtClean="0">
                <a:solidFill>
                  <a:schemeClr val="bg1"/>
                </a:solidFill>
              </a:rPr>
              <a:t>implementación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Directiva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Presidencial</a:t>
            </a:r>
            <a:r>
              <a:rPr lang="en-US" sz="1600" b="1" dirty="0" smtClean="0">
                <a:solidFill>
                  <a:schemeClr val="bg1"/>
                </a:solidFill>
              </a:rPr>
              <a:t> 07 de 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tramites2.0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56186"/>
            <a:ext cx="3727161" cy="27548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/>
          <p:cNvSpPr/>
          <p:nvPr/>
        </p:nvSpPr>
        <p:spPr>
          <a:xfrm>
            <a:off x="323528" y="484508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 smtClean="0">
                <a:solidFill>
                  <a:srgbClr val="FF5723"/>
                </a:solidFill>
              </a:rPr>
              <a:t>FASE 2. 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15" name="Rectángulo 12"/>
          <p:cNvSpPr/>
          <p:nvPr/>
        </p:nvSpPr>
        <p:spPr>
          <a:xfrm>
            <a:off x="1765027" y="540580"/>
            <a:ext cx="6577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CLASIFICACIÓN Y PLAN DE TRABAJO </a:t>
            </a:r>
            <a:endParaRPr lang="es-CO" sz="2800" b="1" dirty="0">
              <a:solidFill>
                <a:srgbClr val="7F7F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362" y="1968629"/>
            <a:ext cx="1351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500" b="1" dirty="0" smtClean="0">
                <a:solidFill>
                  <a:srgbClr val="FF5723"/>
                </a:solidFill>
              </a:rPr>
              <a:t>Q. TRÁMITES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422" y="3169204"/>
            <a:ext cx="12875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500" b="1" dirty="0" smtClean="0">
                <a:solidFill>
                  <a:srgbClr val="FF5723"/>
                </a:solidFill>
              </a:rPr>
              <a:t>Q. NORMAS</a:t>
            </a:r>
          </a:p>
          <a:p>
            <a:pPr lvl="0"/>
            <a:r>
              <a:rPr lang="es-CO" sz="1500" b="1" dirty="0" smtClean="0">
                <a:solidFill>
                  <a:srgbClr val="FF5723"/>
                </a:solidFill>
              </a:rPr>
              <a:t> OBSOLETAS</a:t>
            </a:r>
            <a:endParaRPr lang="es-CO" sz="1500" b="1" dirty="0">
              <a:solidFill>
                <a:srgbClr val="FF572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197" y="4227934"/>
            <a:ext cx="1706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AutoNum type="alphaUcPeriod" startAt="17"/>
            </a:pPr>
            <a:r>
              <a:rPr lang="es-CO" sz="1500" b="1" dirty="0" smtClean="0">
                <a:solidFill>
                  <a:srgbClr val="FF5723"/>
                </a:solidFill>
              </a:rPr>
              <a:t>N. </a:t>
            </a:r>
          </a:p>
          <a:p>
            <a:pPr marL="342900" lvl="0" indent="-342900" algn="ctr">
              <a:buAutoNum type="alphaUcPeriod" startAt="17"/>
            </a:pPr>
            <a:r>
              <a:rPr lang="es-CO" sz="1500" b="1" dirty="0" smtClean="0">
                <a:solidFill>
                  <a:srgbClr val="FF5723"/>
                </a:solidFill>
              </a:rPr>
              <a:t>ALTO IMPACTO</a:t>
            </a:r>
            <a:endParaRPr lang="es-CO" sz="1500" b="1" dirty="0">
              <a:solidFill>
                <a:srgbClr val="FF572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2130211"/>
            <a:ext cx="21459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 smtClean="0">
                <a:solidFill>
                  <a:srgbClr val="004CFF"/>
                </a:solidFill>
              </a:rPr>
              <a:t>Propuesta plan de trabajo</a:t>
            </a:r>
            <a:endParaRPr lang="es-CO" sz="2800" b="1" dirty="0">
              <a:solidFill>
                <a:srgbClr val="004CFF"/>
              </a:solidFill>
            </a:endParaRPr>
          </a:p>
        </p:txBody>
      </p:sp>
      <p:pic>
        <p:nvPicPr>
          <p:cNvPr id="17" name="Picture 16" descr="cancel-butt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" y="2327669"/>
            <a:ext cx="693256" cy="693256"/>
          </a:xfrm>
          <a:prstGeom prst="rect">
            <a:avLst/>
          </a:prstGeom>
        </p:spPr>
      </p:pic>
      <p:pic>
        <p:nvPicPr>
          <p:cNvPr id="21" name="Picture 20" descr="docu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1420"/>
            <a:ext cx="648072" cy="648072"/>
          </a:xfrm>
          <a:prstGeom prst="rect">
            <a:avLst/>
          </a:prstGeom>
        </p:spPr>
      </p:pic>
      <p:pic>
        <p:nvPicPr>
          <p:cNvPr id="25" name="Picture 24" descr="firs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" y="3716376"/>
            <a:ext cx="693256" cy="6932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31438" y="1516544"/>
            <a:ext cx="1987336" cy="2734804"/>
          </a:xfrm>
          <a:prstGeom prst="rect">
            <a:avLst/>
          </a:prstGeom>
          <a:solidFill>
            <a:srgbClr val="FF5E21"/>
          </a:solidFill>
          <a:ln>
            <a:solidFill>
              <a:srgbClr val="FF5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ANÁLISIS</a:t>
            </a:r>
            <a:endParaRPr lang="es-CO" dirty="0"/>
          </a:p>
        </p:txBody>
      </p:sp>
      <p:sp>
        <p:nvSpPr>
          <p:cNvPr id="19" name="Igual que 18"/>
          <p:cNvSpPr/>
          <p:nvPr/>
        </p:nvSpPr>
        <p:spPr>
          <a:xfrm>
            <a:off x="4631592" y="2530524"/>
            <a:ext cx="633882" cy="455102"/>
          </a:xfrm>
          <a:prstGeom prst="mathEqual">
            <a:avLst/>
          </a:prstGeom>
          <a:solidFill>
            <a:srgbClr val="FF5E21"/>
          </a:solidFill>
          <a:ln>
            <a:solidFill>
              <a:srgbClr val="FF5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516216" y="1347614"/>
            <a:ext cx="0" cy="3528392"/>
          </a:xfrm>
          <a:prstGeom prst="line">
            <a:avLst/>
          </a:prstGeom>
          <a:ln w="317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7001910" y="2137961"/>
            <a:ext cx="2250609" cy="1546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Seguimiento a plan de trabajo con Entidades y Gremios /Asociaciones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566576" y="2698653"/>
            <a:ext cx="385244" cy="450663"/>
            <a:chOff x="2698008" y="1436916"/>
            <a:chExt cx="385244" cy="450663"/>
          </a:xfrm>
        </p:grpSpPr>
        <p:sp>
          <p:nvSpPr>
            <p:cNvPr id="18" name="Flecha derecha 17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F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echa derecha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sp>
        <p:nvSpPr>
          <p:cNvPr id="22" name="Rectángulo 11"/>
          <p:cNvSpPr/>
          <p:nvPr/>
        </p:nvSpPr>
        <p:spPr>
          <a:xfrm>
            <a:off x="290627" y="530025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 smtClean="0">
                <a:solidFill>
                  <a:srgbClr val="FF5723"/>
                </a:solidFill>
              </a:rPr>
              <a:t>FASE 3.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23" name="Rectángulo 12"/>
          <p:cNvSpPr/>
          <p:nvPr/>
        </p:nvSpPr>
        <p:spPr>
          <a:xfrm>
            <a:off x="1851051" y="517831"/>
            <a:ext cx="434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COMISIÓN DE EXPERTOS</a:t>
            </a:r>
            <a:endParaRPr lang="es-CO" sz="2800" b="1" dirty="0">
              <a:solidFill>
                <a:srgbClr val="7F7F7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31840" y="2570009"/>
            <a:ext cx="702647" cy="702647"/>
            <a:chOff x="1559235" y="1310924"/>
            <a:chExt cx="702647" cy="702647"/>
          </a:xfrm>
          <a:solidFill>
            <a:srgbClr val="FF5723"/>
          </a:solidFill>
        </p:grpSpPr>
        <p:sp>
          <p:nvSpPr>
            <p:cNvPr id="25" name="Plus 24"/>
            <p:cNvSpPr/>
            <p:nvPr/>
          </p:nvSpPr>
          <p:spPr>
            <a:xfrm>
              <a:off x="1559235" y="1310924"/>
              <a:ext cx="702647" cy="702647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4"/>
            <p:cNvSpPr/>
            <p:nvPr/>
          </p:nvSpPr>
          <p:spPr>
            <a:xfrm>
              <a:off x="1652371" y="1579616"/>
              <a:ext cx="516375" cy="1652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83768" y="2714025"/>
            <a:ext cx="385244" cy="450663"/>
            <a:chOff x="2698008" y="1436916"/>
            <a:chExt cx="385244" cy="450663"/>
          </a:xfrm>
          <a:solidFill>
            <a:srgbClr val="FF5723"/>
          </a:solidFill>
        </p:grpSpPr>
        <p:sp>
          <p:nvSpPr>
            <p:cNvPr id="28" name="Right Arrow 27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9718" y="2698653"/>
            <a:ext cx="385244" cy="450663"/>
            <a:chOff x="2698008" y="1436916"/>
            <a:chExt cx="385244" cy="450663"/>
          </a:xfrm>
          <a:solidFill>
            <a:srgbClr val="FF5723"/>
          </a:solidFill>
        </p:grpSpPr>
        <p:sp>
          <p:nvSpPr>
            <p:cNvPr id="31" name="Right Arrow 30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35892" y="2498001"/>
            <a:ext cx="174787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 smtClean="0">
                <a:solidFill>
                  <a:srgbClr val="FF5723"/>
                </a:solidFill>
              </a:rPr>
              <a:t>PROYECTO DE PLAN DE TRABAJO</a:t>
            </a:r>
            <a:endParaRPr lang="es-CO" sz="2000" b="1" dirty="0">
              <a:solidFill>
                <a:srgbClr val="FF572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185167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3366FF"/>
                </a:solidFill>
              </a:rPr>
              <a:t>COMENTARIOS PROYECTO</a:t>
            </a:r>
            <a:endParaRPr lang="es-CO" sz="2000" b="1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8914" y="3290089"/>
            <a:ext cx="166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3366FF"/>
                </a:solidFill>
              </a:rPr>
              <a:t>COMITÉ SECTORIAL</a:t>
            </a:r>
            <a:endParaRPr lang="es-CO" sz="2000" b="1" dirty="0">
              <a:solidFill>
                <a:srgbClr val="33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5241" y="2010301"/>
            <a:ext cx="207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 DE ANTICORRUPCI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ÓNY DE </a:t>
            </a:r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ATENCIÓN AL CIUDADANO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001910" y="2498001"/>
            <a:ext cx="0" cy="9361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pros-and-c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571750"/>
            <a:ext cx="792088" cy="792088"/>
          </a:xfrm>
          <a:prstGeom prst="rect">
            <a:avLst/>
          </a:prstGeom>
        </p:spPr>
      </p:pic>
      <p:pic>
        <p:nvPicPr>
          <p:cNvPr id="35" name="Picture 34" descr="human-group-with-questions-and-doub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11910"/>
            <a:ext cx="864096" cy="864096"/>
          </a:xfrm>
          <a:prstGeom prst="rect">
            <a:avLst/>
          </a:prstGeom>
        </p:spPr>
      </p:pic>
      <p:pic>
        <p:nvPicPr>
          <p:cNvPr id="36" name="Picture 35" descr="appli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31590"/>
            <a:ext cx="720080" cy="72008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38" name="Rectangle 8"/>
          <p:cNvSpPr/>
          <p:nvPr/>
        </p:nvSpPr>
        <p:spPr>
          <a:xfrm>
            <a:off x="4964917" y="3426460"/>
            <a:ext cx="207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AGENDA REGULATORIA</a:t>
            </a:r>
            <a:endParaRPr lang="es-CO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516216" y="1347614"/>
            <a:ext cx="0" cy="3528392"/>
          </a:xfrm>
          <a:prstGeom prst="line">
            <a:avLst/>
          </a:prstGeom>
          <a:ln w="317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11"/>
          <p:cNvSpPr/>
          <p:nvPr/>
        </p:nvSpPr>
        <p:spPr>
          <a:xfrm>
            <a:off x="305659" y="647583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 smtClean="0">
                <a:solidFill>
                  <a:srgbClr val="FF5723"/>
                </a:solidFill>
              </a:rPr>
              <a:t>FASE 4.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23" name="Rectángulo 12"/>
          <p:cNvSpPr/>
          <p:nvPr/>
        </p:nvSpPr>
        <p:spPr>
          <a:xfrm>
            <a:off x="1861891" y="678361"/>
            <a:ext cx="545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DIVULGACIÓN DE RESULTADOS</a:t>
            </a:r>
            <a:endParaRPr lang="es-CO" sz="2800" b="1" dirty="0">
              <a:solidFill>
                <a:srgbClr val="7F7F7F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39" name="Rectangle 1"/>
          <p:cNvSpPr/>
          <p:nvPr/>
        </p:nvSpPr>
        <p:spPr>
          <a:xfrm>
            <a:off x="1259632" y="2435378"/>
            <a:ext cx="194421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 smtClean="0">
                <a:solidFill>
                  <a:srgbClr val="FF5723"/>
                </a:solidFill>
              </a:rPr>
              <a:t>PLAN DE TRABAJO DEFINITIVO</a:t>
            </a:r>
            <a:endParaRPr lang="es-CO" sz="2000" b="1" dirty="0">
              <a:solidFill>
                <a:srgbClr val="FF5723"/>
              </a:solidFill>
            </a:endParaRPr>
          </a:p>
        </p:txBody>
      </p:sp>
      <p:pic>
        <p:nvPicPr>
          <p:cNvPr id="40" name="Picture 33" descr="pros-and-c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4" y="2509128"/>
            <a:ext cx="792088" cy="792088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>
          <a:xfrm>
            <a:off x="4805241" y="2010301"/>
            <a:ext cx="207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 DE ANTICORRUPCI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ÓNY DE </a:t>
            </a:r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ATENCIÓN AL CIUDADANO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4788638" y="3715049"/>
            <a:ext cx="207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AGENDA REGULATORIA</a:t>
            </a:r>
            <a:endParaRPr lang="es-CO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 t="42397" r="45428" b="46310"/>
          <a:stretch/>
        </p:blipFill>
        <p:spPr>
          <a:xfrm>
            <a:off x="3962400" y="2181225"/>
            <a:ext cx="1028700" cy="58102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602684" y="414232"/>
            <a:ext cx="501002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spc="225" dirty="0">
                <a:solidFill>
                  <a:srgbClr val="7F7F7F"/>
                </a:solidFill>
                <a:latin typeface="Arial"/>
                <a:cs typeface="Arial"/>
              </a:rPr>
              <a:t>ES UN MARCO DE REFERENCIA PARA:</a:t>
            </a:r>
            <a:endParaRPr lang="en-US" sz="1350" spc="2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4" name="Picture 1" descr="logo_mipg_FINAL_tell-02.png">
            <a:extLst>
              <a:ext uri="{FF2B5EF4-FFF2-40B4-BE49-F238E27FC236}">
                <a16:creationId xmlns=""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445317" y="238484"/>
            <a:ext cx="2157366" cy="66292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56467" y="3193012"/>
            <a:ext cx="1738974" cy="1496609"/>
            <a:chOff x="486552" y="2823534"/>
            <a:chExt cx="2318632" cy="1995479"/>
          </a:xfrm>
        </p:grpSpPr>
        <p:sp>
          <p:nvSpPr>
            <p:cNvPr id="4" name="TextBox 3"/>
            <p:cNvSpPr txBox="1"/>
            <p:nvPr/>
          </p:nvSpPr>
          <p:spPr>
            <a:xfrm>
              <a:off x="773120" y="4049572"/>
              <a:ext cx="1305200" cy="7694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050" b="1" kern="1400" spc="75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050" b="1" kern="1400" spc="75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050" b="1" kern="1400" spc="75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52" y="2823534"/>
              <a:ext cx="2318632" cy="119271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6516096" y="2810674"/>
            <a:ext cx="2378186" cy="2068052"/>
            <a:chOff x="8434511" y="2729900"/>
            <a:chExt cx="3170914" cy="2757402"/>
          </a:xfrm>
        </p:grpSpPr>
        <p:sp>
          <p:nvSpPr>
            <p:cNvPr id="5" name="TextBox 4"/>
            <p:cNvSpPr txBox="1"/>
            <p:nvPr/>
          </p:nvSpPr>
          <p:spPr>
            <a:xfrm>
              <a:off x="8434511" y="4071530"/>
              <a:ext cx="3170914" cy="1415772"/>
            </a:xfrm>
            <a:prstGeom prst="rect">
              <a:avLst/>
            </a:prstGeom>
            <a:solidFill>
              <a:srgbClr val="FFFFFF"/>
            </a:solidFill>
            <a:ln w="381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050" b="1" u="sng" kern="1400" spc="75" dirty="0">
                  <a:solidFill>
                    <a:srgbClr val="404040"/>
                  </a:solidFill>
                  <a:latin typeface="Arial Narrow"/>
                  <a:cs typeface="Arial Narrow"/>
                </a:rPr>
                <a:t>Generar resultados </a:t>
              </a: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que atiendan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los planes de desarrollo y garanticen los derechos, resuelvan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las necesidades y problemas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de los ciudadanos con integridad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y calidad en el servicio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197" y="2729900"/>
              <a:ext cx="1803381" cy="1316755"/>
            </a:xfrm>
            <a:prstGeom prst="rect">
              <a:avLst/>
            </a:prstGeom>
          </p:spPr>
        </p:pic>
      </p:grpSp>
      <p:sp>
        <p:nvSpPr>
          <p:cNvPr id="26" name="Rectangle 8"/>
          <p:cNvSpPr/>
          <p:nvPr/>
        </p:nvSpPr>
        <p:spPr>
          <a:xfrm>
            <a:off x="8799286" y="2042652"/>
            <a:ext cx="234101" cy="13472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302933" y="1464733"/>
            <a:ext cx="3979334" cy="1092200"/>
            <a:chOff x="3070578" y="1952978"/>
            <a:chExt cx="5305778" cy="1456266"/>
          </a:xfrm>
        </p:grpSpPr>
        <p:sp>
          <p:nvSpPr>
            <p:cNvPr id="19" name="TextBox 18"/>
            <p:cNvSpPr txBox="1"/>
            <p:nvPr/>
          </p:nvSpPr>
          <p:spPr>
            <a:xfrm>
              <a:off x="5206620" y="2165326"/>
              <a:ext cx="17818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Dirigir y planear</a:t>
              </a:r>
              <a:endParaRPr lang="en-US" sz="1200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1" t="28385" r="31511" b="50450"/>
            <a:stretch/>
          </p:blipFill>
          <p:spPr>
            <a:xfrm>
              <a:off x="3070578" y="1952978"/>
              <a:ext cx="5305778" cy="145626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4445000" y="1667934"/>
            <a:ext cx="2235200" cy="2252134"/>
            <a:chOff x="5926666" y="2223911"/>
            <a:chExt cx="2980267" cy="3002845"/>
          </a:xfrm>
        </p:grpSpPr>
        <p:sp>
          <p:nvSpPr>
            <p:cNvPr id="22" name="TextBox 21"/>
            <p:cNvSpPr txBox="1"/>
            <p:nvPr/>
          </p:nvSpPr>
          <p:spPr>
            <a:xfrm>
              <a:off x="7732348" y="3341623"/>
              <a:ext cx="95578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Ejecutar</a:t>
              </a:r>
              <a:endParaRPr lang="en-US" sz="1200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 t="32420" r="26952" b="23805"/>
            <a:stretch/>
          </p:blipFill>
          <p:spPr>
            <a:xfrm>
              <a:off x="5926666" y="2223911"/>
              <a:ext cx="2980267" cy="3002845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2286000" y="2006601"/>
            <a:ext cx="2607734" cy="1879600"/>
            <a:chOff x="3048000" y="2675467"/>
            <a:chExt cx="3476978" cy="250613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1" t="39002" r="46493" b="24463"/>
            <a:stretch/>
          </p:blipFill>
          <p:spPr>
            <a:xfrm>
              <a:off x="3048000" y="2675467"/>
              <a:ext cx="3476978" cy="2506133"/>
            </a:xfrm>
            <a:prstGeom prst="rect">
              <a:avLst/>
            </a:prstGeom>
          </p:spPr>
        </p:pic>
        <p:sp>
          <p:nvSpPr>
            <p:cNvPr id="40" name="TextBox 24"/>
            <p:cNvSpPr txBox="1"/>
            <p:nvPr/>
          </p:nvSpPr>
          <p:spPr>
            <a:xfrm>
              <a:off x="3392040" y="3572238"/>
              <a:ext cx="1930941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Hacer </a:t>
              </a:r>
            </a:p>
            <a:p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seguimiento </a:t>
              </a:r>
              <a:b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</a:br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    y evaluar</a:t>
              </a:r>
              <a:endParaRPr lang="en-US" sz="1125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5785" y="0"/>
            <a:ext cx="9141714" cy="5144786"/>
            <a:chOff x="3048" y="-1"/>
            <a:chExt cx="12188952" cy="685971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27" name="TextBox 10"/>
            <p:cNvSpPr txBox="1"/>
            <p:nvPr/>
          </p:nvSpPr>
          <p:spPr>
            <a:xfrm>
              <a:off x="5336671" y="1364712"/>
              <a:ext cx="12895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Controlar</a:t>
              </a:r>
              <a:endParaRPr lang="en-US" sz="825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962400" y="2181225"/>
            <a:ext cx="1028700" cy="535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26001" y="2369010"/>
            <a:ext cx="901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Calidad y </a:t>
            </a:r>
            <a:r>
              <a:rPr lang="es-CO" sz="15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Confianza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610994" y="26162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004CFF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  <a:endParaRPr lang="es-CO" sz="2800" b="1" dirty="0">
              <a:solidFill>
                <a:srgbClr val="004CFF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7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2201014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2" name="Rectángulo 11"/>
          <p:cNvSpPr/>
          <p:nvPr/>
        </p:nvSpPr>
        <p:spPr>
          <a:xfrm>
            <a:off x="79354" y="2310140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  <a:endParaRPr lang="es-CO" sz="28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9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2413441" y="610977"/>
            <a:ext cx="2731956" cy="8394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800" t="15701" r="18500" b="64700"/>
          <a:stretch/>
        </p:blipFill>
        <p:spPr>
          <a:xfrm>
            <a:off x="5332176" y="668132"/>
            <a:ext cx="2768216" cy="538264"/>
          </a:xfrm>
          <a:prstGeom prst="rect">
            <a:avLst/>
          </a:prstGeom>
        </p:spPr>
      </p:pic>
      <p:sp>
        <p:nvSpPr>
          <p:cNvPr id="17" name="Rectangle 44"/>
          <p:cNvSpPr/>
          <p:nvPr/>
        </p:nvSpPr>
        <p:spPr>
          <a:xfrm>
            <a:off x="2552709" y="209881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Plan</a:t>
            </a:r>
            <a:r>
              <a:rPr lang="pt-BR" sz="2000" b="1" u="sng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</a:t>
            </a:r>
            <a:r>
              <a:rPr lang="pt-BR" sz="2000" b="1" u="sng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Anticorrupción</a:t>
            </a:r>
            <a:r>
              <a:rPr lang="pt-BR" sz="2000" b="1" u="sng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y de </a:t>
            </a:r>
            <a:r>
              <a:rPr lang="pt-BR" sz="2000" b="1" u="sng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Atención</a:t>
            </a:r>
            <a:r>
              <a:rPr lang="pt-BR" sz="2000" b="1" u="sng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al </a:t>
            </a:r>
            <a:r>
              <a:rPr lang="pt-BR" sz="2000" b="1" u="sng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Ciudadano</a:t>
            </a:r>
            <a:endParaRPr lang="pt-BR" sz="2000" b="1" u="sng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  <a:sym typeface="Arial"/>
            </a:endParaRPr>
          </a:p>
        </p:txBody>
      </p:sp>
      <p:sp>
        <p:nvSpPr>
          <p:cNvPr id="21" name="Rectangle 44"/>
          <p:cNvSpPr/>
          <p:nvPr/>
        </p:nvSpPr>
        <p:spPr>
          <a:xfrm>
            <a:off x="2574006" y="3604916"/>
            <a:ext cx="395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Agenda </a:t>
            </a:r>
            <a:r>
              <a:rPr lang="pt-BR" sz="2000" b="1" u="sng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Regulatoria</a:t>
            </a:r>
            <a:endParaRPr lang="pt-BR" sz="2000" b="1" u="sng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90" y="1599642"/>
            <a:ext cx="1944216" cy="19442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20272" y="2545090"/>
            <a:ext cx="16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Racionalización de trámites 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951697255"/>
              </p:ext>
            </p:extLst>
          </p:nvPr>
        </p:nvGraphicFramePr>
        <p:xfrm>
          <a:off x="3275856" y="1131590"/>
          <a:ext cx="4385030" cy="377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6313868" y="999902"/>
            <a:ext cx="993196" cy="720080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7307064" y="3302988"/>
            <a:ext cx="1058524" cy="648072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3563814" y="4302096"/>
            <a:ext cx="942396" cy="576064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Ene-Dic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2734676" y="2211710"/>
            <a:ext cx="792088" cy="446964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Ene-Dic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" descr="logo_mipg_FINAL_tell-02.png">
            <a:extLst>
              <a:ext uri="{FF2B5EF4-FFF2-40B4-BE49-F238E27FC236}">
                <a16:creationId xmlns:a16="http://schemas.microsoft.com/office/drawing/2014/main" xmlns="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6912953" y="4406784"/>
            <a:ext cx="2042190" cy="627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24800" t="15701" r="18500" b="64700"/>
          <a:stretch/>
        </p:blipFill>
        <p:spPr>
          <a:xfrm>
            <a:off x="6313868" y="-1030902"/>
            <a:ext cx="3240360" cy="63007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0"/>
            <a:ext cx="2201014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1" name="Rectángulo 20"/>
          <p:cNvSpPr/>
          <p:nvPr/>
        </p:nvSpPr>
        <p:spPr>
          <a:xfrm>
            <a:off x="79354" y="2310140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  <a:endParaRPr lang="es-CO" sz="28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20900" y="255945"/>
            <a:ext cx="4990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Participaci</a:t>
            </a:r>
            <a:r>
              <a:rPr lang="es-ES" sz="2000" b="1" dirty="0" err="1" smtClean="0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ón</a:t>
            </a:r>
            <a:r>
              <a:rPr lang="es-ES" sz="2000" b="1" dirty="0" smtClean="0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 Ciudadana en la Gestión</a:t>
            </a:r>
            <a:endParaRPr lang="es-CO" sz="2000" b="1" dirty="0"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38998" y="2301247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CONVOCATORIA. PROCESO DE PARTICIPACIÓN</a:t>
            </a:r>
            <a:endParaRPr lang="en-US" sz="2700" b="1" dirty="0">
              <a:solidFill>
                <a:schemeClr val="bg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E627DEB0-661D-4B64-8660-C3456055667C}"/>
              </a:ext>
            </a:extLst>
          </p:cNvPr>
          <p:cNvCxnSpPr>
            <a:stCxn id="3" idx="3"/>
          </p:cNvCxnSpPr>
          <p:nvPr/>
        </p:nvCxnSpPr>
        <p:spPr>
          <a:xfrm>
            <a:off x="1576210" y="2869853"/>
            <a:ext cx="7567791" cy="83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5496" y="3414397"/>
            <a:ext cx="1944216" cy="925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Prepárese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6251103" y="1614047"/>
            <a:ext cx="2736304" cy="59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Prepare los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mensajes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Objeto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consulta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Cómo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participar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Fecha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límite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participación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Qué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sucederá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despúes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979712" y="974119"/>
            <a:ext cx="2736304" cy="41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Articule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al sector para la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convocatoria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02" y="1637872"/>
            <a:ext cx="1045242" cy="10452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98176"/>
            <a:ext cx="1080120" cy="10801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7" y="1161232"/>
            <a:ext cx="864096" cy="864096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997714" y="4159761"/>
            <a:ext cx="4356484" cy="412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Identifique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los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grupos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de valor:</a:t>
            </a:r>
          </a:p>
          <a:p>
            <a:pPr marL="342900" indent="-342900">
              <a:buAutoNum type="alphaLcPeriod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participar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en la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primera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etapa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participar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en los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comités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sectoriales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32" grpId="0"/>
      <p:bldP spid="43" grpId="0" uiExpand="1" build="allAtOnce"/>
      <p:bldP spid="45" grpId="0"/>
      <p:bldP spid="5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CONVOCATORIA. PROCESO DE PARTICIPACIÓN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105229" y="3579862"/>
            <a:ext cx="7128792" cy="145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Identificamos trámites con la ayuda de los ciudadanos</a:t>
            </a:r>
          </a:p>
          <a:p>
            <a:pPr algn="ctr"/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Cuéntanos normas y trámites innecesarios</a:t>
            </a:r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>
              <a:buAutoNum type="alphaLcPeriod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invitamos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participar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www.colombiaagil.gov.co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¿Hasta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cuándo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puedes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participar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sz="1400" b="1" dirty="0">
                <a:solidFill>
                  <a:srgbClr val="004CFF"/>
                </a:solidFill>
              </a:rPr>
              <a:t>H</a:t>
            </a:r>
            <a:r>
              <a:rPr lang="es-CO" sz="1400" b="1" dirty="0">
                <a:solidFill>
                  <a:srgbClr val="004CFF"/>
                </a:solidFill>
              </a:rPr>
              <a:t>asta el </a:t>
            </a:r>
            <a:r>
              <a:rPr lang="es-CO" sz="1400" b="1" dirty="0" smtClean="0">
                <a:solidFill>
                  <a:srgbClr val="004CFF"/>
                </a:solidFill>
              </a:rPr>
              <a:t>31 </a:t>
            </a:r>
            <a:r>
              <a:rPr lang="es-CO" sz="1400" b="1" dirty="0">
                <a:solidFill>
                  <a:srgbClr val="004CFF"/>
                </a:solidFill>
              </a:rPr>
              <a:t>de octubre </a:t>
            </a:r>
            <a:endParaRPr lang="en-US" sz="1400" b="1" dirty="0">
              <a:solidFill>
                <a:srgbClr val="004CFF"/>
              </a:solidFill>
            </a:endParaRPr>
          </a:p>
          <a:p>
            <a:pPr algn="ctr"/>
            <a:endParaRPr lang="en-US" sz="1400" b="1" dirty="0" smtClean="0">
              <a:solidFill>
                <a:srgbClr val="004CF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4CFF"/>
                </a:solidFill>
              </a:rPr>
              <a:t>La </a:t>
            </a:r>
            <a:r>
              <a:rPr lang="en-US" sz="1400" b="1" dirty="0" err="1" smtClean="0">
                <a:solidFill>
                  <a:srgbClr val="004CFF"/>
                </a:solidFill>
              </a:rPr>
              <a:t>participación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nos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permitirá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planear</a:t>
            </a:r>
            <a:r>
              <a:rPr lang="en-US" sz="1400" b="1" dirty="0" smtClean="0">
                <a:solidFill>
                  <a:srgbClr val="004CFF"/>
                </a:solidFill>
              </a:rPr>
              <a:t> y </a:t>
            </a:r>
            <a:r>
              <a:rPr lang="en-US" sz="1400" b="1" dirty="0" err="1" smtClean="0">
                <a:solidFill>
                  <a:srgbClr val="004CFF"/>
                </a:solidFill>
              </a:rPr>
              <a:t>priorizar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nuestro</a:t>
            </a:r>
            <a:r>
              <a:rPr lang="en-US" sz="1400" b="1" dirty="0" smtClean="0">
                <a:solidFill>
                  <a:srgbClr val="004CFF"/>
                </a:solidFill>
              </a:rPr>
              <a:t> plan de </a:t>
            </a:r>
            <a:r>
              <a:rPr lang="en-US" sz="1400" b="1" dirty="0" err="1" smtClean="0">
                <a:solidFill>
                  <a:srgbClr val="004CFF"/>
                </a:solidFill>
              </a:rPr>
              <a:t>acción</a:t>
            </a:r>
            <a:r>
              <a:rPr lang="en-US" sz="1400" b="1" dirty="0" smtClean="0">
                <a:solidFill>
                  <a:srgbClr val="004CFF"/>
                </a:solidFill>
              </a:rPr>
              <a:t> para el </a:t>
            </a:r>
            <a:r>
              <a:rPr lang="en-US" sz="1400" b="1" dirty="0" err="1" smtClean="0">
                <a:solidFill>
                  <a:srgbClr val="004CFF"/>
                </a:solidFill>
              </a:rPr>
              <a:t>año</a:t>
            </a:r>
            <a:r>
              <a:rPr lang="en-US" sz="1400" b="1" dirty="0" smtClean="0">
                <a:solidFill>
                  <a:srgbClr val="004CFF"/>
                </a:solidFill>
              </a:rPr>
              <a:t> 2019. el </a:t>
            </a:r>
            <a:r>
              <a:rPr lang="en-US" sz="1400" b="1" dirty="0" err="1" smtClean="0">
                <a:solidFill>
                  <a:srgbClr val="004CFF"/>
                </a:solidFill>
              </a:rPr>
              <a:t>cual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podrás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consultar</a:t>
            </a:r>
            <a:r>
              <a:rPr lang="en-US" sz="1400" b="1" dirty="0" smtClean="0">
                <a:solidFill>
                  <a:srgbClr val="004CFF"/>
                </a:solidFill>
              </a:rPr>
              <a:t> en los planes </a:t>
            </a:r>
            <a:r>
              <a:rPr lang="en-US" sz="1400" b="1" dirty="0" err="1" smtClean="0">
                <a:solidFill>
                  <a:srgbClr val="004CFF"/>
                </a:solidFill>
              </a:rPr>
              <a:t>Ánticorrupción</a:t>
            </a:r>
            <a:r>
              <a:rPr lang="en-US" sz="1400" b="1" dirty="0" smtClean="0">
                <a:solidFill>
                  <a:srgbClr val="004CFF"/>
                </a:solidFill>
              </a:rPr>
              <a:t> y de Agenda </a:t>
            </a:r>
            <a:r>
              <a:rPr lang="en-US" sz="1400" b="1" dirty="0" err="1" smtClean="0">
                <a:solidFill>
                  <a:srgbClr val="004CFF"/>
                </a:solidFill>
              </a:rPr>
              <a:t>Regulatoria</a:t>
            </a:r>
            <a:r>
              <a:rPr lang="en-US" sz="1400" b="1" dirty="0" smtClean="0">
                <a:solidFill>
                  <a:srgbClr val="004CFF"/>
                </a:solidFill>
              </a:rPr>
              <a:t> </a:t>
            </a:r>
            <a:r>
              <a:rPr lang="en-US" sz="1400" b="1" dirty="0" err="1" smtClean="0">
                <a:solidFill>
                  <a:srgbClr val="004CFF"/>
                </a:solidFill>
              </a:rPr>
              <a:t>disponibles</a:t>
            </a:r>
            <a:r>
              <a:rPr lang="en-US" sz="1400" b="1" dirty="0" smtClean="0">
                <a:solidFill>
                  <a:srgbClr val="004CFF"/>
                </a:solidFill>
              </a:rPr>
              <a:t> en la </a:t>
            </a:r>
            <a:r>
              <a:rPr lang="en-US" sz="1400" b="1" dirty="0" err="1" smtClean="0">
                <a:solidFill>
                  <a:srgbClr val="004CFF"/>
                </a:solidFill>
              </a:rPr>
              <a:t>página</a:t>
            </a:r>
            <a:r>
              <a:rPr lang="en-US" sz="1400" b="1" dirty="0" smtClean="0">
                <a:solidFill>
                  <a:srgbClr val="004CFF"/>
                </a:solidFill>
              </a:rPr>
              <a:t> web</a:t>
            </a:r>
          </a:p>
          <a:p>
            <a:pPr marL="342900" indent="-342900">
              <a:buAutoNum type="alphaLcPeriod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8647"/>
            <a:ext cx="1373750" cy="1373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1668"/>
            <a:ext cx="5832648" cy="21155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36257" y="13165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EJEMPLO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-1" y="2859782"/>
            <a:ext cx="9144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283718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363838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Convoque</a:t>
            </a:r>
            <a:r>
              <a:rPr lang="en-US" b="1" dirty="0" smtClean="0">
                <a:solidFill>
                  <a:schemeClr val="tx1"/>
                </a:solidFill>
              </a:rPr>
              <a:t> a la ciudadanía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F40789E-99B9-4715-8E72-C5ACED015917}"/>
              </a:ext>
            </a:extLst>
          </p:cNvPr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CONVOCATORIA. PROCESO DE PARTICIPACIÓN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F7309553-9AAB-42F2-ACD8-5497D91EA723}"/>
              </a:ext>
            </a:extLst>
          </p:cNvPr>
          <p:cNvCxnSpPr>
            <a:cxnSpLocks/>
          </p:cNvCxnSpPr>
          <p:nvPr/>
        </p:nvCxnSpPr>
        <p:spPr>
          <a:xfrm flipH="1">
            <a:off x="2502059" y="4103061"/>
            <a:ext cx="2052945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E88AC4A9-7787-41A7-AB70-282469AFB820}"/>
              </a:ext>
            </a:extLst>
          </p:cNvPr>
          <p:cNvCxnSpPr>
            <a:cxnSpLocks/>
          </p:cNvCxnSpPr>
          <p:nvPr/>
        </p:nvCxnSpPr>
        <p:spPr>
          <a:xfrm>
            <a:off x="4555004" y="4103061"/>
            <a:ext cx="208693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51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/>
      <p:bldP spid="15" grpId="0" build="p" animBg="1"/>
      <p:bldP spid="17" grpId="0" build="p" animBg="1"/>
      <p:bldP spid="1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72D7926-5271-4C32-BF50-43CB09DE1373}"/>
              </a:ext>
            </a:extLst>
          </p:cNvPr>
          <p:cNvCxnSpPr>
            <a:cxnSpLocks/>
          </p:cNvCxnSpPr>
          <p:nvPr/>
        </p:nvCxnSpPr>
        <p:spPr>
          <a:xfrm flipH="1">
            <a:off x="2555776" y="-1040440"/>
            <a:ext cx="1957462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6C71EFC7-A48B-4702-A311-2C2D2DC51E1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555004" y="-1040440"/>
            <a:ext cx="206397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4734047" y="1097280"/>
            <a:ext cx="3769872" cy="363471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PRESENCIAL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3366FF"/>
                </a:solidFill>
              </a:rPr>
              <a:t>Promocionando</a:t>
            </a:r>
            <a:r>
              <a:rPr lang="en-US" b="1" dirty="0" smtClean="0">
                <a:solidFill>
                  <a:srgbClr val="3366FF"/>
                </a:solidFill>
              </a:rPr>
              <a:t> la </a:t>
            </a:r>
            <a:r>
              <a:rPr lang="en-US" b="1" dirty="0" err="1">
                <a:solidFill>
                  <a:srgbClr val="3366FF"/>
                </a:solidFill>
              </a:rPr>
              <a:t>campaña</a:t>
            </a:r>
            <a:r>
              <a:rPr lang="en-US" b="1" dirty="0">
                <a:solidFill>
                  <a:srgbClr val="3366FF"/>
                </a:solidFill>
              </a:rPr>
              <a:t> en </a:t>
            </a:r>
            <a:r>
              <a:rPr lang="en-US" b="1" dirty="0" err="1">
                <a:solidFill>
                  <a:srgbClr val="3366FF"/>
                </a:solidFill>
              </a:rPr>
              <a:t>las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sedes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físicas</a:t>
            </a:r>
            <a:r>
              <a:rPr lang="en-US" b="1" dirty="0">
                <a:solidFill>
                  <a:srgbClr val="3366FF"/>
                </a:solidFill>
              </a:rPr>
              <a:t> de la </a:t>
            </a:r>
            <a:r>
              <a:rPr lang="en-US" b="1" dirty="0" err="1">
                <a:solidFill>
                  <a:srgbClr val="3366FF"/>
                </a:solidFill>
              </a:rPr>
              <a:t>entidad</a:t>
            </a:r>
            <a:endParaRPr lang="en-US" b="1" dirty="0">
              <a:solidFill>
                <a:srgbClr val="3366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66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3366FF"/>
                </a:solidFill>
              </a:rPr>
              <a:t>Desarrollando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espacios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presenciales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donde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escuche</a:t>
            </a:r>
            <a:r>
              <a:rPr lang="en-US" b="1" dirty="0">
                <a:solidFill>
                  <a:srgbClr val="3366FF"/>
                </a:solidFill>
              </a:rPr>
              <a:t> a los </a:t>
            </a:r>
            <a:r>
              <a:rPr lang="en-US" b="1" dirty="0" err="1">
                <a:solidFill>
                  <a:srgbClr val="3366FF"/>
                </a:solidFill>
              </a:rPr>
              <a:t>grupos</a:t>
            </a:r>
            <a:r>
              <a:rPr lang="en-US" b="1" dirty="0">
                <a:solidFill>
                  <a:srgbClr val="3366FF"/>
                </a:solidFill>
              </a:rPr>
              <a:t> de </a:t>
            </a:r>
            <a:r>
              <a:rPr lang="en-US" b="1" dirty="0" smtClean="0">
                <a:solidFill>
                  <a:srgbClr val="3366FF"/>
                </a:solidFill>
              </a:rPr>
              <a:t>valor*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26B5049A-922B-4E5F-812C-B1E0DC929EC4}"/>
              </a:ext>
            </a:extLst>
          </p:cNvPr>
          <p:cNvSpPr/>
          <p:nvPr/>
        </p:nvSpPr>
        <p:spPr>
          <a:xfrm>
            <a:off x="640082" y="1097280"/>
            <a:ext cx="3914922" cy="363471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VIRTUAL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3366FF"/>
                </a:solidFill>
              </a:rPr>
              <a:t>Envíando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comunicado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directo</a:t>
            </a:r>
            <a:r>
              <a:rPr lang="en-US" b="1" dirty="0" smtClean="0">
                <a:solidFill>
                  <a:srgbClr val="3366FF"/>
                </a:solidFill>
              </a:rPr>
              <a:t> a </a:t>
            </a:r>
            <a:r>
              <a:rPr lang="en-US" b="1" dirty="0" err="1" smtClean="0">
                <a:solidFill>
                  <a:srgbClr val="3366FF"/>
                </a:solidFill>
              </a:rPr>
              <a:t>sus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grupos</a:t>
            </a:r>
            <a:r>
              <a:rPr lang="en-US" b="1" dirty="0" smtClean="0">
                <a:solidFill>
                  <a:srgbClr val="3366FF"/>
                </a:solidFill>
              </a:rPr>
              <a:t> de valor.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3366FF"/>
                </a:solidFill>
              </a:rPr>
              <a:t>Por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redes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sociales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invitándo</a:t>
            </a:r>
            <a:r>
              <a:rPr lang="en-US" b="1" dirty="0" smtClean="0">
                <a:solidFill>
                  <a:srgbClr val="3366FF"/>
                </a:solidFill>
              </a:rPr>
              <a:t> a </a:t>
            </a:r>
            <a:r>
              <a:rPr lang="en-US" b="1" dirty="0" err="1" smtClean="0">
                <a:solidFill>
                  <a:srgbClr val="3366FF"/>
                </a:solidFill>
              </a:rPr>
              <a:t>entrar</a:t>
            </a:r>
            <a:r>
              <a:rPr lang="en-US" b="1" dirty="0" smtClean="0">
                <a:solidFill>
                  <a:srgbClr val="3366FF"/>
                </a:solidFill>
              </a:rPr>
              <a:t> a la </a:t>
            </a:r>
            <a:r>
              <a:rPr lang="en-US" b="1" dirty="0" err="1" smtClean="0">
                <a:solidFill>
                  <a:srgbClr val="3366FF"/>
                </a:solidFill>
              </a:rPr>
              <a:t>página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CC2E3D"/>
                </a:solidFill>
                <a:hlinkClick r:id="rId2"/>
              </a:rPr>
              <a:t>www.colombiaagil.gov.co</a:t>
            </a:r>
            <a:r>
              <a:rPr lang="en-US" b="1" dirty="0" smtClean="0">
                <a:solidFill>
                  <a:srgbClr val="CC2E3D"/>
                </a:solidFill>
              </a:rPr>
              <a:t> </a:t>
            </a:r>
            <a:endParaRPr lang="en-US" b="1" dirty="0">
              <a:solidFill>
                <a:srgbClr val="CC2E3D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02" y="4022538"/>
            <a:ext cx="539282" cy="5392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72" y="4032778"/>
            <a:ext cx="611678" cy="6116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37" y="4011616"/>
            <a:ext cx="734318" cy="6765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98" y="3939902"/>
            <a:ext cx="704554" cy="7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6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ecel="6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-1" y="2571750"/>
            <a:ext cx="9144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003144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/>
              <a:t>2</a:t>
            </a:r>
            <a:endParaRPr lang="es-CO" sz="54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408760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Convoque a la ciudadanía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F7309553-9AAB-42F2-ACD8-5497D91EA723}"/>
              </a:ext>
            </a:extLst>
          </p:cNvPr>
          <p:cNvCxnSpPr>
            <a:cxnSpLocks/>
          </p:cNvCxnSpPr>
          <p:nvPr/>
        </p:nvCxnSpPr>
        <p:spPr>
          <a:xfrm flipH="1">
            <a:off x="2502059" y="4103061"/>
            <a:ext cx="2052945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E88AC4A9-7787-41A7-AB70-282469AFB820}"/>
              </a:ext>
            </a:extLst>
          </p:cNvPr>
          <p:cNvCxnSpPr>
            <a:cxnSpLocks/>
          </p:cNvCxnSpPr>
          <p:nvPr/>
        </p:nvCxnSpPr>
        <p:spPr>
          <a:xfrm>
            <a:off x="4555004" y="4103061"/>
            <a:ext cx="208693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467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0" y="2571750"/>
            <a:ext cx="4003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003144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408760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Convoque</a:t>
            </a:r>
            <a:r>
              <a:rPr lang="en-US" b="1" dirty="0" smtClean="0">
                <a:solidFill>
                  <a:schemeClr val="tx1"/>
                </a:solidFill>
              </a:rPr>
              <a:t> a la ciudadanía y </a:t>
            </a:r>
            <a:r>
              <a:rPr lang="en-US" b="1" dirty="0" err="1" smtClean="0">
                <a:solidFill>
                  <a:schemeClr val="tx1"/>
                </a:solidFill>
              </a:rPr>
              <a:t>grupos</a:t>
            </a:r>
            <a:r>
              <a:rPr lang="en-US" b="1" dirty="0" smtClean="0">
                <a:solidFill>
                  <a:schemeClr val="tx1"/>
                </a:solidFill>
              </a:rPr>
              <a:t> de valor </a:t>
            </a:r>
            <a:r>
              <a:rPr lang="en-US" b="1" dirty="0" err="1" smtClean="0">
                <a:solidFill>
                  <a:schemeClr val="tx1"/>
                </a:solidFill>
              </a:rPr>
              <a:t>que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harán</a:t>
            </a:r>
            <a:r>
              <a:rPr lang="en-US" b="1" dirty="0" smtClean="0">
                <a:solidFill>
                  <a:schemeClr val="tx1"/>
                </a:solidFill>
              </a:rPr>
              <a:t> parte del </a:t>
            </a:r>
            <a:r>
              <a:rPr lang="en-US" b="1" dirty="0" err="1" smtClean="0">
                <a:solidFill>
                  <a:schemeClr val="tx1"/>
                </a:solidFill>
              </a:rPr>
              <a:t>comité</a:t>
            </a:r>
            <a:r>
              <a:rPr lang="en-US" b="1" dirty="0" smtClean="0">
                <a:solidFill>
                  <a:schemeClr val="tx1"/>
                </a:solidFill>
              </a:rPr>
              <a:t> sectorial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68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434065" y="4501215"/>
            <a:ext cx="1584176" cy="6422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6769" t="73800" r="27556" b="9400"/>
          <a:stretch/>
        </p:blipFill>
        <p:spPr>
          <a:xfrm>
            <a:off x="539552" y="3003798"/>
            <a:ext cx="8352928" cy="16619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24100" r="25194" b="39500"/>
          <a:stretch/>
        </p:blipFill>
        <p:spPr>
          <a:xfrm>
            <a:off x="1" y="771550"/>
            <a:ext cx="9144000" cy="244362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EE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FORMULARIOS Y FORMATOS DE ANÁLISIS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>
            <a:off x="7452320" y="3605722"/>
            <a:ext cx="1691680" cy="1538996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EEB1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E577EA59-A7DE-4CF1-80ED-AAE6B73407E9}"/>
              </a:ext>
            </a:extLst>
          </p:cNvPr>
          <p:cNvSpPr txBox="1"/>
          <p:nvPr/>
        </p:nvSpPr>
        <p:spPr>
          <a:xfrm>
            <a:off x="-324544" y="4515966"/>
            <a:ext cx="5246915" cy="421972"/>
          </a:xfrm>
          <a:prstGeom prst="roundRect">
            <a:avLst>
              <a:gd name="adj" fmla="val 50000"/>
            </a:avLst>
          </a:prstGeom>
          <a:solidFill>
            <a:srgbClr val="EEB13D"/>
          </a:solidFill>
        </p:spPr>
        <p:txBody>
          <a:bodyPr wrap="square" lIns="67500" rIns="243000" rtlCol="0">
            <a:spAutoFit/>
          </a:bodyPr>
          <a:lstStyle/>
          <a:p>
            <a:pPr algn="r"/>
            <a:r>
              <a:rPr lang="en-US" sz="1350" b="1" dirty="0" smtClean="0">
                <a:solidFill>
                  <a:schemeClr val="bg1"/>
                </a:solidFill>
              </a:rPr>
              <a:t>FORMULARIO DE NORMAS DE ALTO IMPACTO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7161" y="248924"/>
            <a:ext cx="143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Participa como:</a:t>
            </a:r>
            <a:r>
              <a:rPr lang="es-CO" sz="1200" b="1" dirty="0">
                <a:solidFill>
                  <a:srgbClr val="FF6000"/>
                </a:solidFill>
                <a:latin typeface="Courier New" panose="02070309020205020404" pitchFamily="49" charset="0"/>
              </a:rPr>
              <a:t>*</a:t>
            </a:r>
            <a:endParaRPr lang="es-CO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2833337" y="248924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Nombres y apellidos </a:t>
            </a:r>
            <a:endParaRPr lang="es-CO" sz="1200" b="1" dirty="0"/>
          </a:p>
        </p:txBody>
      </p:sp>
      <p:sp>
        <p:nvSpPr>
          <p:cNvPr id="17" name="Rectángulo 16"/>
          <p:cNvSpPr/>
          <p:nvPr/>
        </p:nvSpPr>
        <p:spPr>
          <a:xfrm>
            <a:off x="5068931" y="236989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Empresa</a:t>
            </a:r>
            <a:endParaRPr lang="es-CO" sz="1200" b="1" dirty="0"/>
          </a:p>
        </p:txBody>
      </p:sp>
      <p:sp>
        <p:nvSpPr>
          <p:cNvPr id="18" name="Rectángulo 17"/>
          <p:cNvSpPr/>
          <p:nvPr/>
        </p:nvSpPr>
        <p:spPr>
          <a:xfrm>
            <a:off x="505855" y="587478"/>
            <a:ext cx="707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Ciudad</a:t>
            </a:r>
            <a:endParaRPr lang="es-CO" sz="1200" b="1" dirty="0"/>
          </a:p>
        </p:txBody>
      </p:sp>
      <p:sp>
        <p:nvSpPr>
          <p:cNvPr id="19" name="Rectángulo 18"/>
          <p:cNvSpPr/>
          <p:nvPr/>
        </p:nvSpPr>
        <p:spPr>
          <a:xfrm>
            <a:off x="2833337" y="587478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Teléfono</a:t>
            </a:r>
            <a:endParaRPr lang="es-CO" sz="1200" b="1" dirty="0"/>
          </a:p>
        </p:txBody>
      </p:sp>
      <p:sp>
        <p:nvSpPr>
          <p:cNvPr id="20" name="Rectángulo 19"/>
          <p:cNvSpPr/>
          <p:nvPr/>
        </p:nvSpPr>
        <p:spPr>
          <a:xfrm>
            <a:off x="5027066" y="5755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Correo Electrónico</a:t>
            </a:r>
            <a:endParaRPr lang="es-CO" sz="1200" b="1" dirty="0"/>
          </a:p>
        </p:txBody>
      </p:sp>
      <p:sp>
        <p:nvSpPr>
          <p:cNvPr id="21" name="Rectángulo 20"/>
          <p:cNvSpPr/>
          <p:nvPr/>
        </p:nvSpPr>
        <p:spPr>
          <a:xfrm>
            <a:off x="337066" y="1018859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Norma Orden </a:t>
            </a:r>
            <a:endParaRPr lang="es-CO" sz="1400" b="1" dirty="0"/>
          </a:p>
        </p:txBody>
      </p:sp>
      <p:sp>
        <p:nvSpPr>
          <p:cNvPr id="22" name="Rectángulo 21"/>
          <p:cNvSpPr/>
          <p:nvPr/>
        </p:nvSpPr>
        <p:spPr>
          <a:xfrm>
            <a:off x="337019" y="1230732"/>
            <a:ext cx="89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Nacional</a:t>
            </a:r>
          </a:p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Territorial</a:t>
            </a:r>
            <a:endParaRPr lang="es-CO" sz="1200" b="1" dirty="0"/>
          </a:p>
        </p:txBody>
      </p:sp>
      <p:sp>
        <p:nvSpPr>
          <p:cNvPr id="23" name="Rectángulo 22"/>
          <p:cNvSpPr/>
          <p:nvPr/>
        </p:nvSpPr>
        <p:spPr>
          <a:xfrm>
            <a:off x="1624887" y="1026493"/>
            <a:ext cx="143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Tipo de Norma</a:t>
            </a:r>
            <a:endParaRPr lang="es-CO" sz="1400" b="1" dirty="0"/>
          </a:p>
        </p:txBody>
      </p:sp>
      <p:sp>
        <p:nvSpPr>
          <p:cNvPr id="24" name="Rectángulo 23"/>
          <p:cNvSpPr/>
          <p:nvPr/>
        </p:nvSpPr>
        <p:spPr>
          <a:xfrm>
            <a:off x="1848772" y="1237149"/>
            <a:ext cx="105830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Decreto</a:t>
            </a:r>
          </a:p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Acuerdo</a:t>
            </a:r>
          </a:p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Ordenanza</a:t>
            </a:r>
          </a:p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Resolución </a:t>
            </a:r>
          </a:p>
          <a:p>
            <a:r>
              <a:rPr lang="es-CO" sz="1200" b="1" dirty="0" smtClean="0">
                <a:solidFill>
                  <a:srgbClr val="FF6000"/>
                </a:solidFill>
                <a:latin typeface="Karla"/>
              </a:rPr>
              <a:t>Circular</a:t>
            </a:r>
          </a:p>
          <a:p>
            <a:endParaRPr lang="es-CO" sz="1400" b="1" dirty="0" smtClean="0">
              <a:solidFill>
                <a:srgbClr val="FF6000"/>
              </a:solidFill>
              <a:latin typeface="Karla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45190" y="1046238"/>
            <a:ext cx="267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Entidad que expidió la norma</a:t>
            </a:r>
            <a:endParaRPr lang="es-CO" sz="1400" b="1" dirty="0"/>
          </a:p>
        </p:txBody>
      </p:sp>
      <p:sp>
        <p:nvSpPr>
          <p:cNvPr id="26" name="Rectángulo 25"/>
          <p:cNvSpPr/>
          <p:nvPr/>
        </p:nvSpPr>
        <p:spPr>
          <a:xfrm>
            <a:off x="5724128" y="1057515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Número de la norma</a:t>
            </a:r>
            <a:endParaRPr lang="es-CO" sz="1400" b="1" dirty="0"/>
          </a:p>
        </p:txBody>
      </p:sp>
      <p:sp>
        <p:nvSpPr>
          <p:cNvPr id="27" name="Rectángulo 26"/>
          <p:cNvSpPr/>
          <p:nvPr/>
        </p:nvSpPr>
        <p:spPr>
          <a:xfrm>
            <a:off x="7812360" y="1067872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Año</a:t>
            </a:r>
            <a:endParaRPr lang="es-CO" sz="1400" b="1" dirty="0"/>
          </a:p>
        </p:txBody>
      </p:sp>
      <p:sp>
        <p:nvSpPr>
          <p:cNvPr id="28" name="Rectángulo 27"/>
          <p:cNvSpPr/>
          <p:nvPr/>
        </p:nvSpPr>
        <p:spPr>
          <a:xfrm>
            <a:off x="304070" y="2320458"/>
            <a:ext cx="2755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¿</a:t>
            </a:r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Cuál es la problemática que ha identificado con esta norma?</a:t>
            </a:r>
            <a:endParaRPr lang="es-CO" sz="1400" b="1" dirty="0"/>
          </a:p>
        </p:txBody>
      </p:sp>
      <p:sp>
        <p:nvSpPr>
          <p:cNvPr id="29" name="Rectángulo 28"/>
          <p:cNvSpPr/>
          <p:nvPr/>
        </p:nvSpPr>
        <p:spPr>
          <a:xfrm>
            <a:off x="3527430" y="2373965"/>
            <a:ext cx="305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¿Cuál puede ser la solución para esa problemática?</a:t>
            </a:r>
            <a:endParaRPr lang="es-CO" sz="1400" b="1" dirty="0"/>
          </a:p>
        </p:txBody>
      </p:sp>
      <p:sp>
        <p:nvSpPr>
          <p:cNvPr id="30" name="Rectángulo 29"/>
          <p:cNvSpPr/>
          <p:nvPr/>
        </p:nvSpPr>
        <p:spPr>
          <a:xfrm>
            <a:off x="309860" y="3361003"/>
            <a:ext cx="387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rgbClr val="FF6000"/>
                </a:solidFill>
                <a:latin typeface="Karla"/>
              </a:rPr>
              <a:t>Considera que esta norma tiene vacíos que facilitan hechos de corrupción?</a:t>
            </a:r>
            <a:endParaRPr lang="es-CO" sz="14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195486"/>
            <a:ext cx="8208912" cy="666088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2" name="Rectángulo redondeado 31"/>
          <p:cNvSpPr/>
          <p:nvPr/>
        </p:nvSpPr>
        <p:spPr>
          <a:xfrm>
            <a:off x="251520" y="979146"/>
            <a:ext cx="8208912" cy="1281502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4" name="Rectángulo redondeado 33"/>
          <p:cNvSpPr/>
          <p:nvPr/>
        </p:nvSpPr>
        <p:spPr>
          <a:xfrm>
            <a:off x="251520" y="2320458"/>
            <a:ext cx="8208912" cy="762995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5" name="Rectángulo redondeado 34"/>
          <p:cNvSpPr/>
          <p:nvPr/>
        </p:nvSpPr>
        <p:spPr>
          <a:xfrm>
            <a:off x="251520" y="3165338"/>
            <a:ext cx="8208912" cy="762995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312271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identificación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1536123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Norma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1" y="2706386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Participación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36296" y="3579862"/>
            <a:ext cx="2304256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Riesgos Corrupción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pic>
        <p:nvPicPr>
          <p:cNvPr id="31" name="Imagen 13"/>
          <p:cNvPicPr>
            <a:picLocks noChangeAspect="1"/>
          </p:cNvPicPr>
          <p:nvPr/>
        </p:nvPicPr>
        <p:blipFill rotWithShape="1">
          <a:blip r:embed="rId2"/>
          <a:srcRect l="26769" t="78266" r="59078" b="13888"/>
          <a:stretch/>
        </p:blipFill>
        <p:spPr>
          <a:xfrm>
            <a:off x="4788024" y="4299942"/>
            <a:ext cx="2588310" cy="7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  <p:bldP spid="6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9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0" grpId="0" uiExpand="1" build="p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619374ED-93DD-41E3-A793-945252223F51}"/>
              </a:ext>
            </a:extLst>
          </p:cNvPr>
          <p:cNvSpPr txBox="1"/>
          <p:nvPr/>
        </p:nvSpPr>
        <p:spPr>
          <a:xfrm>
            <a:off x="4113856" y="4672371"/>
            <a:ext cx="5138056" cy="42197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txBody>
          <a:bodyPr wrap="square" lIns="243000" rtlCol="0" anchor="ctr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</a:rPr>
              <a:t>FORMULARIO DE NORMAS OBSOLETAS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flipH="1">
            <a:off x="0" y="3618345"/>
            <a:ext cx="1656184" cy="1538996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336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8" name="Rectángulo 7"/>
          <p:cNvSpPr/>
          <p:nvPr/>
        </p:nvSpPr>
        <p:spPr>
          <a:xfrm>
            <a:off x="477161" y="176916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Participa como</a:t>
            </a:r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: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33337" y="176916"/>
            <a:ext cx="1792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Nombres y apellidos* 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68931" y="164981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Empresa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33337" y="515470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Teléfono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27066" y="503535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Correo Electrónico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7066" y="946851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Norma Orden 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1620" y="1149752"/>
            <a:ext cx="89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Nacional</a:t>
            </a:r>
          </a:p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Territorial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24887" y="954485"/>
            <a:ext cx="143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Tipo de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848772" y="1165141"/>
            <a:ext cx="105830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Decreto</a:t>
            </a:r>
          </a:p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Acuerdo</a:t>
            </a:r>
          </a:p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Ordenanza</a:t>
            </a:r>
          </a:p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Resolución </a:t>
            </a:r>
          </a:p>
          <a:p>
            <a:r>
              <a:rPr lang="es-CO" sz="1200" b="1" dirty="0" smtClean="0">
                <a:solidFill>
                  <a:srgbClr val="0E3C6A"/>
                </a:solidFill>
                <a:latin typeface="Karla"/>
              </a:rPr>
              <a:t>Circular</a:t>
            </a:r>
          </a:p>
          <a:p>
            <a:endParaRPr lang="es-CO" sz="1400" b="1" dirty="0" smtClean="0">
              <a:solidFill>
                <a:srgbClr val="0E3C6A"/>
              </a:solidFill>
              <a:latin typeface="Karla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45190" y="974230"/>
            <a:ext cx="267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Entidad que expidió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724128" y="985507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Número de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812360" y="995864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Año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65607" y="2422723"/>
            <a:ext cx="2467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rgbClr val="0E3C6A"/>
                </a:solidFill>
                <a:latin typeface="Karla"/>
              </a:rPr>
              <a:t>Porqué razón se debe eliminar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11760" y="2301957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Resulta inaplicable o contraría cuando impacta negativamente la realidad social, económica, cultural , política o tecnológica del país.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Alcanzó la finalidad por la cuál fue expedida  o no es posible exigir su cumplimiento puesto que lo dispuesto en ellas ya se cumplió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Tenía vigencia transitoria y ya transcurrió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Fue derogada de manera tácita por otra de igual o mayor jerarquía. </a:t>
            </a:r>
            <a:endParaRPr lang="es-CO" sz="1200" b="1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251520" y="123478"/>
            <a:ext cx="8208912" cy="666088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5" name="Rectángulo redondeado 24"/>
          <p:cNvSpPr/>
          <p:nvPr/>
        </p:nvSpPr>
        <p:spPr>
          <a:xfrm>
            <a:off x="251520" y="907138"/>
            <a:ext cx="8208912" cy="1281502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6" name="Rectángulo redondeado 25"/>
          <p:cNvSpPr/>
          <p:nvPr/>
        </p:nvSpPr>
        <p:spPr>
          <a:xfrm>
            <a:off x="251520" y="2248450"/>
            <a:ext cx="8208912" cy="1834957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240263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identificación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1464115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Norma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1" y="2634378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 smtClean="0">
                <a:solidFill>
                  <a:schemeClr val="bg1"/>
                </a:solidFill>
              </a:rPr>
              <a:t>Participación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/>
          <a:srcRect l="44094" t="79623" r="44881" b="14554"/>
          <a:stretch/>
        </p:blipFill>
        <p:spPr>
          <a:xfrm>
            <a:off x="1979997" y="4523215"/>
            <a:ext cx="2016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17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4084302" y="195486"/>
            <a:ext cx="5200650" cy="421972"/>
          </a:xfrm>
          <a:prstGeom prst="roundRect">
            <a:avLst>
              <a:gd name="adj" fmla="val 50000"/>
            </a:avLst>
          </a:prstGeom>
          <a:solidFill>
            <a:srgbClr val="CD2E3D"/>
          </a:solidFill>
        </p:spPr>
        <p:txBody>
          <a:bodyPr wrap="square" lIns="216000" rtlCol="0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</a:rPr>
              <a:t>FORMULARIO DE TRÁMITES ENGORROSOS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9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>
            <a:off x="-18764" y="-17748"/>
            <a:ext cx="1656184" cy="1691680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A818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14" name="Rectángulo 13"/>
          <p:cNvSpPr/>
          <p:nvPr/>
        </p:nvSpPr>
        <p:spPr>
          <a:xfrm>
            <a:off x="2340867" y="1329044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Participa como</a:t>
            </a:r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: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97043" y="1329044"/>
            <a:ext cx="1792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Nombres y apellidos* 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932637" y="1317109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Empresa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97043" y="1667598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Teléfono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890772" y="165566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Correo Electrónico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59447" y="2163524"/>
            <a:ext cx="186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Nombre del trámite 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47850" y="2539986"/>
            <a:ext cx="5134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Si conoce el número de la norma ayúdenos a identificarlo 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749665" y="2907573"/>
            <a:ext cx="3355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Ciudad en la que presenta el trámite*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002579" y="2153405"/>
            <a:ext cx="5115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Seleccione el tema con el cuál está relacionado el trámite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740069" y="3314218"/>
            <a:ext cx="3881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¿Porqué considera que el trámite es engorroso o difícil?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118766" y="3378186"/>
            <a:ext cx="4074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¿De qué forma podríamos mejorar el trámite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628166" y="3946863"/>
            <a:ext cx="387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Un servidor público le ha pedido alguna dádiva/soborno para adelantar el trámite? Cuál?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99592" y="1275606"/>
            <a:ext cx="8208912" cy="666088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1" name="Rectángulo redondeado 30"/>
          <p:cNvSpPr/>
          <p:nvPr/>
        </p:nvSpPr>
        <p:spPr>
          <a:xfrm>
            <a:off x="899592" y="2059266"/>
            <a:ext cx="8208912" cy="1142842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2" name="Rectángulo redondeado 31"/>
          <p:cNvSpPr/>
          <p:nvPr/>
        </p:nvSpPr>
        <p:spPr>
          <a:xfrm>
            <a:off x="899592" y="3270465"/>
            <a:ext cx="8208912" cy="597429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3" name="Rectángulo redondeado 32"/>
          <p:cNvSpPr/>
          <p:nvPr/>
        </p:nvSpPr>
        <p:spPr>
          <a:xfrm>
            <a:off x="899592" y="3931862"/>
            <a:ext cx="8208912" cy="1076591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93142" y="1507252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 smtClean="0">
                <a:solidFill>
                  <a:schemeClr val="bg1"/>
                </a:solidFill>
              </a:rPr>
              <a:t>identificación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73948" y="2767538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 smtClean="0">
                <a:solidFill>
                  <a:schemeClr val="bg1"/>
                </a:solidFill>
              </a:rPr>
              <a:t>Norma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73947" y="3454409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 smtClean="0">
                <a:solidFill>
                  <a:schemeClr val="bg1"/>
                </a:solidFill>
              </a:rPr>
              <a:t>Participación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649672" y="4540763"/>
            <a:ext cx="2304256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 smtClean="0">
                <a:solidFill>
                  <a:schemeClr val="bg1"/>
                </a:solidFill>
              </a:rPr>
              <a:t>Riesgos Corrupción</a:t>
            </a:r>
            <a:endParaRPr lang="es-CO" altLang="es-CO" sz="1200" b="1" dirty="0">
              <a:solidFill>
                <a:schemeClr val="bg1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5317774" y="4013516"/>
            <a:ext cx="387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¿Ha tenido que recurrir a un tramitador?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317774" y="4316195"/>
            <a:ext cx="387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¿Considera que en la realización del trámite se puede presentar un hecho de corrupción?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478542" y="2871047"/>
            <a:ext cx="3534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Karla"/>
              </a:rPr>
              <a:t>Entidad ante la que presenta el trámite*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2"/>
          <a:srcRect l="59450" t="79623" r="29525" b="14554"/>
          <a:stretch/>
        </p:blipFill>
        <p:spPr>
          <a:xfrm>
            <a:off x="1825094" y="206282"/>
            <a:ext cx="2016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9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4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build="p" animBg="1"/>
      <p:bldP spid="37" grpId="0" animBg="1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096D2DE-0C8C-465C-937C-4D80D2AB5CDA}"/>
              </a:ext>
            </a:extLst>
          </p:cNvPr>
          <p:cNvSpPr txBox="1"/>
          <p:nvPr/>
        </p:nvSpPr>
        <p:spPr>
          <a:xfrm>
            <a:off x="1155403" y="1181861"/>
            <a:ext cx="633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recibirá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captura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excel.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217ABEC2-D9C7-43B2-A3A2-BF8E7A338DEA}"/>
              </a:ext>
            </a:extLst>
          </p:cNvPr>
          <p:cNvGrpSpPr/>
          <p:nvPr/>
        </p:nvGrpSpPr>
        <p:grpSpPr>
          <a:xfrm>
            <a:off x="395536" y="1162415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xmlns="" id="{217ABEC2-D9C7-43B2-A3A2-BF8E7A338DEA}"/>
              </a:ext>
            </a:extLst>
          </p:cNvPr>
          <p:cNvGrpSpPr/>
          <p:nvPr/>
        </p:nvGrpSpPr>
        <p:grpSpPr>
          <a:xfrm>
            <a:off x="393030" y="2005655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2</a:t>
              </a:r>
              <a:endParaRPr lang="es-CO" sz="1400" b="1" dirty="0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217ABEC2-D9C7-43B2-A3A2-BF8E7A338DEA}"/>
              </a:ext>
            </a:extLst>
          </p:cNvPr>
          <p:cNvGrpSpPr/>
          <p:nvPr/>
        </p:nvGrpSpPr>
        <p:grpSpPr>
          <a:xfrm>
            <a:off x="393030" y="2816402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xmlns="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3</a:t>
              </a:r>
              <a:endParaRPr lang="es-CO" sz="1400" b="1" dirty="0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C096D2DE-0C8C-465C-937C-4D80D2AB5CDA}"/>
              </a:ext>
            </a:extLst>
          </p:cNvPr>
          <p:cNvSpPr txBox="1"/>
          <p:nvPr/>
        </p:nvSpPr>
        <p:spPr>
          <a:xfrm>
            <a:off x="1108099" y="2080910"/>
            <a:ext cx="63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pestaña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formulario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C096D2DE-0C8C-465C-937C-4D80D2AB5CDA}"/>
              </a:ext>
            </a:extLst>
          </p:cNvPr>
          <p:cNvSpPr txBox="1"/>
          <p:nvPr/>
        </p:nvSpPr>
        <p:spPr>
          <a:xfrm>
            <a:off x="1229117" y="27394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deberá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identificar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y en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alguna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vinculada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adscrita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redireccionarlo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avancen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el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Plan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217ABEC2-D9C7-43B2-A3A2-BF8E7A338DEA}"/>
              </a:ext>
            </a:extLst>
          </p:cNvPr>
          <p:cNvGrpSpPr/>
          <p:nvPr/>
        </p:nvGrpSpPr>
        <p:grpSpPr>
          <a:xfrm>
            <a:off x="365923" y="4227934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xmlns="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xmlns="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4</a:t>
              </a:r>
              <a:endParaRPr lang="es-CO" sz="1400" b="1" dirty="0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C096D2DE-0C8C-465C-937C-4D80D2AB5CDA}"/>
              </a:ext>
            </a:extLst>
          </p:cNvPr>
          <p:cNvSpPr txBox="1"/>
          <p:nvPr/>
        </p:nvSpPr>
        <p:spPr>
          <a:xfrm>
            <a:off x="1267217" y="42319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excel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deberá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enviarse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DNP, Min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Jusiticia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Mincit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Función Pública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17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34" grpId="0"/>
      <p:bldP spid="46" grpId="0"/>
      <p:bldP spid="47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4" name="Grupo 13"/>
          <p:cNvGrpSpPr/>
          <p:nvPr/>
        </p:nvGrpSpPr>
        <p:grpSpPr>
          <a:xfrm>
            <a:off x="293567" y="1472713"/>
            <a:ext cx="2056045" cy="693409"/>
            <a:chOff x="2108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32" name="Rectángulo 31"/>
            <p:cNvSpPr/>
            <p:nvPr/>
          </p:nvSpPr>
          <p:spPr>
            <a:xfrm>
              <a:off x="2108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2108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Información Capturada </a:t>
              </a:r>
              <a:endParaRPr lang="es-CO" sz="19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96271" y="2444382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Análisis</a:t>
              </a:r>
              <a:endParaRPr lang="es-CO" sz="19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136946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93567" y="3443790"/>
            <a:ext cx="2056045" cy="693409"/>
            <a:chOff x="4689893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4" name="Rectángulo 23"/>
            <p:cNvSpPr/>
            <p:nvPr/>
          </p:nvSpPr>
          <p:spPr>
            <a:xfrm>
              <a:off x="4689893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4689893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Respuesta a Observaciones</a:t>
              </a:r>
              <a:endParaRPr lang="es-CO" sz="1900" kern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4463" y="1585445"/>
            <a:ext cx="4930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Por cada Formulario</a:t>
            </a:r>
            <a:endParaRPr lang="es-CO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483768" y="2396823"/>
            <a:ext cx="5151484" cy="788525"/>
          </a:xfrm>
          <a:prstGeom prst="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ángulo 39"/>
          <p:cNvSpPr/>
          <p:nvPr/>
        </p:nvSpPr>
        <p:spPr>
          <a:xfrm>
            <a:off x="2483768" y="2629429"/>
            <a:ext cx="4930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Incluye los parámetros indicados por las entidades líderes de la política </a:t>
            </a:r>
            <a:endParaRPr lang="es-CO" sz="1400" dirty="0"/>
          </a:p>
        </p:txBody>
      </p:sp>
      <p:grpSp>
        <p:nvGrpSpPr>
          <p:cNvPr id="41" name="Grupo 40"/>
          <p:cNvGrpSpPr/>
          <p:nvPr/>
        </p:nvGrpSpPr>
        <p:grpSpPr>
          <a:xfrm>
            <a:off x="2483768" y="3340758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42" name="Rectángulo 41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2594463" y="3556736"/>
            <a:ext cx="4930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Incluir respuesta a cada una de las participaciones recibidas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4091585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314306" y="85366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Análisis</a:t>
              </a:r>
              <a:endParaRPr lang="es-CO" sz="19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79818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1742" y="825187"/>
            <a:ext cx="4930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TRÁMITES </a:t>
            </a:r>
          </a:p>
          <a:p>
            <a:pPr algn="ctr"/>
            <a:r>
              <a:rPr lang="es-CO" sz="1400" dirty="0" smtClean="0"/>
              <a:t>Indique </a:t>
            </a:r>
            <a:r>
              <a:rPr lang="es-CO" sz="1400" dirty="0"/>
              <a:t>las acciones que  implicarían adoptar la sugerencia del ciudadano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9505" y="1894073"/>
            <a:ext cx="3101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Se requiere incrementar sustancialmente el presupuesto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5117" y="2553166"/>
            <a:ext cx="2760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Realizar una reforma legal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5117" y="2854029"/>
            <a:ext cx="3660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Actualizar una o más normas de carácter reglamentario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2" y="3291830"/>
            <a:ext cx="3512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Derogar una o más normas  de carácter reglamentario </a:t>
            </a:r>
          </a:p>
        </p:txBody>
      </p:sp>
      <p:sp>
        <p:nvSpPr>
          <p:cNvPr id="9" name="Más 8"/>
          <p:cNvSpPr/>
          <p:nvPr/>
        </p:nvSpPr>
        <p:spPr>
          <a:xfrm>
            <a:off x="3440425" y="2270255"/>
            <a:ext cx="504056" cy="473128"/>
          </a:xfrm>
          <a:prstGeom prst="mathPlus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/>
          <p:cNvSpPr/>
          <p:nvPr/>
        </p:nvSpPr>
        <p:spPr>
          <a:xfrm>
            <a:off x="4170166" y="2182105"/>
            <a:ext cx="2685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Metodología de Racionalización de Trámites </a:t>
            </a:r>
            <a:endParaRPr lang="es-CO" sz="1400" dirty="0"/>
          </a:p>
        </p:txBody>
      </p:sp>
      <p:sp>
        <p:nvSpPr>
          <p:cNvPr id="12" name="Igual que 11"/>
          <p:cNvSpPr/>
          <p:nvPr/>
        </p:nvSpPr>
        <p:spPr>
          <a:xfrm>
            <a:off x="6592417" y="2211342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4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314306" y="85366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Análisis</a:t>
              </a:r>
              <a:endParaRPr lang="es-CO" sz="19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79818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1742" y="825187"/>
            <a:ext cx="4930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TRÁMITES </a:t>
            </a:r>
          </a:p>
          <a:p>
            <a:pPr algn="ctr"/>
            <a:r>
              <a:rPr lang="es-CO" sz="1400" dirty="0" smtClean="0"/>
              <a:t>Indique </a:t>
            </a:r>
            <a:r>
              <a:rPr lang="es-CO" sz="1400" dirty="0"/>
              <a:t>las acciones que  implicarían adoptar la sugerencia del ciudadano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Igual que 11"/>
          <p:cNvSpPr/>
          <p:nvPr/>
        </p:nvSpPr>
        <p:spPr>
          <a:xfrm>
            <a:off x="6592417" y="2211342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25811"/>
              </p:ext>
            </p:extLst>
          </p:nvPr>
        </p:nvGraphicFramePr>
        <p:xfrm>
          <a:off x="107504" y="3075806"/>
          <a:ext cx="8829693" cy="12820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7251"/>
                <a:gridCol w="483570"/>
                <a:gridCol w="648072"/>
                <a:gridCol w="720080"/>
                <a:gridCol w="648072"/>
                <a:gridCol w="864096"/>
                <a:gridCol w="936104"/>
                <a:gridCol w="852848"/>
                <a:gridCol w="623314"/>
                <a:gridCol w="462233"/>
                <a:gridCol w="518261"/>
                <a:gridCol w="783704"/>
                <a:gridCol w="792088"/>
              </a:tblGrid>
              <a:tr h="2743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DATOS TRÁMITES A RACIONALIZAR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ACCIONES DE RACIONALIZACIÓN A DESARROLLAR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PLAN DE EJECUCIÓN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09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Sector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Entidad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Número ID Trámite en SUIT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Nombre del Trámite en SUIT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Situación actual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Mejora por implementar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Beneficio al ciudadano y/o entidad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Tipo racionalización</a:t>
                      </a:r>
                      <a:r>
                        <a:rPr lang="es-CO" sz="1000" u="none" strike="noStrike" dirty="0">
                          <a:effectLst/>
                        </a:rPr>
                        <a:t/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(</a:t>
                      </a:r>
                      <a:r>
                        <a:rPr lang="es-CO" sz="800" u="none" strike="noStrike" dirty="0">
                          <a:effectLst/>
                        </a:rPr>
                        <a:t>administrativa / tecnológica / normativa)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Acciones racionalización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inicio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final racionalización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final Implementación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Responsable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</a:tr>
              <a:tr h="1237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23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6914E-6 L -0.67239 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251863" y="1072918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Análisis</a:t>
              </a:r>
              <a:endParaRPr lang="es-CO" sz="1900" kern="1200" dirty="0"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627784" y="1072918"/>
            <a:ext cx="3600400" cy="793056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630476" y="1200537"/>
            <a:ext cx="3308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NORMAS DE ALTO IMPACTO. Criterios evaluación</a:t>
            </a:r>
            <a:r>
              <a:rPr lang="es-CO" sz="1600" dirty="0"/>
              <a:t/>
            </a:r>
            <a:br>
              <a:rPr lang="es-CO" sz="1600" dirty="0"/>
            </a:br>
            <a:endParaRPr lang="es-CO" sz="1600" dirty="0"/>
          </a:p>
        </p:txBody>
      </p:sp>
      <p:sp>
        <p:nvSpPr>
          <p:cNvPr id="11" name="Rectángulo 10"/>
          <p:cNvSpPr/>
          <p:nvPr/>
        </p:nvSpPr>
        <p:spPr>
          <a:xfrm>
            <a:off x="251520" y="20676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/>
              <a:t>Frecuencia </a:t>
            </a:r>
            <a:r>
              <a:rPr lang="es-CO" sz="1400" dirty="0"/>
              <a:t>con la que los empresarios deben cumplir con la regulación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1520" y="26437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Tipo de costos de cumplimiento para los ciudadanos y las empresas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51520" y="32198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Número de empresas para las cuales la regulación genera costos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38658" y="19879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T</a:t>
            </a:r>
            <a:r>
              <a:rPr lang="es-CO" sz="1400" dirty="0" smtClean="0"/>
              <a:t>ipo </a:t>
            </a:r>
            <a:r>
              <a:rPr lang="es-CO" sz="1400" dirty="0"/>
              <a:t>de costos  de cumplimiento para las empresas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558116" y="2629261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Impactos sobre el mercado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538658" y="3057403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¿Tiene costos sobre las PYMES? </a:t>
            </a:r>
          </a:p>
        </p:txBody>
      </p:sp>
      <p:sp>
        <p:nvSpPr>
          <p:cNvPr id="39" name="Igual que 38"/>
          <p:cNvSpPr/>
          <p:nvPr/>
        </p:nvSpPr>
        <p:spPr>
          <a:xfrm>
            <a:off x="4716016" y="3769123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799801" y="385268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777F3A"/>
                </a:solidFill>
              </a:rPr>
              <a:t>AGENDA REGULATORIA</a:t>
            </a:r>
            <a:endParaRPr lang="es-CO" b="1" dirty="0">
              <a:solidFill>
                <a:srgbClr val="777F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18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9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=""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1043951" y="185167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Análisis</a:t>
              </a:r>
              <a:endParaRPr lang="es-CO" sz="1900" kern="1200" dirty="0"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419872" y="1851670"/>
            <a:ext cx="3600400" cy="793056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422564" y="1979289"/>
            <a:ext cx="330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DEPURACIÓN NORMATIVA. </a:t>
            </a:r>
            <a:r>
              <a:rPr lang="es-CO" sz="1600" dirty="0" smtClean="0"/>
              <a:t>Obsolescencia</a:t>
            </a:r>
            <a:endParaRPr lang="es-CO" sz="1600" dirty="0"/>
          </a:p>
        </p:txBody>
      </p:sp>
      <p:sp>
        <p:nvSpPr>
          <p:cNvPr id="8" name="Rectángulo 7"/>
          <p:cNvSpPr/>
          <p:nvPr/>
        </p:nvSpPr>
        <p:spPr>
          <a:xfrm>
            <a:off x="1056407" y="274067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/>
              <a:t>Criterios de Valoración Jurídica</a:t>
            </a:r>
            <a:endParaRPr lang="es-CO" sz="1400" dirty="0"/>
          </a:p>
        </p:txBody>
      </p:sp>
      <p:sp>
        <p:nvSpPr>
          <p:cNvPr id="18" name="Igual que 17"/>
          <p:cNvSpPr/>
          <p:nvPr/>
        </p:nvSpPr>
        <p:spPr>
          <a:xfrm>
            <a:off x="4716016" y="3769123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99801" y="385268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777F3A"/>
                </a:solidFill>
              </a:rPr>
              <a:t>AGENDA REGULATORIA</a:t>
            </a:r>
            <a:endParaRPr lang="es-CO" b="1" dirty="0">
              <a:solidFill>
                <a:srgbClr val="777F3A"/>
              </a:solidFill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395536" y="30758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Motivo de Depuración</a:t>
            </a:r>
          </a:p>
          <a:p>
            <a:r>
              <a:rPr lang="es-CO" sz="1400" dirty="0"/>
              <a:t>1. Por obsolescencia</a:t>
            </a:r>
          </a:p>
          <a:p>
            <a:r>
              <a:rPr lang="es-CO" sz="1400" dirty="0"/>
              <a:t>2. Cesación de efectos jurídicos</a:t>
            </a:r>
          </a:p>
          <a:p>
            <a:r>
              <a:rPr lang="es-CO" sz="1400" dirty="0"/>
              <a:t>3. Se agotó la vigencia que estaba definida. </a:t>
            </a:r>
          </a:p>
        </p:txBody>
      </p:sp>
    </p:spTree>
    <p:extLst>
      <p:ext uri="{BB962C8B-B14F-4D97-AF65-F5344CB8AC3E}">
        <p14:creationId xmlns:p14="http://schemas.microsoft.com/office/powerpoint/2010/main" val="18643654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18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CuadroTexto"/>
          <p:cNvSpPr txBox="1"/>
          <p:nvPr/>
        </p:nvSpPr>
        <p:spPr>
          <a:xfrm>
            <a:off x="140147" y="792286"/>
            <a:ext cx="852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000" i="1" dirty="0" smtClean="0">
                <a:solidFill>
                  <a:prstClr val="black"/>
                </a:solidFill>
                <a:latin typeface="Calibri" panose="020F0502020204030204"/>
              </a:rPr>
              <a:t>Las entidades pueden tener en cuenta los siguientes </a:t>
            </a:r>
            <a:r>
              <a:rPr lang="es-CO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criterios de priorización</a:t>
            </a:r>
            <a:endParaRPr lang="es-CO" sz="20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8518" r="44062" b="44445"/>
          <a:stretch/>
        </p:blipFill>
        <p:spPr bwMode="auto">
          <a:xfrm>
            <a:off x="467544" y="1419622"/>
            <a:ext cx="952947" cy="10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691680" y="141962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B4F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Plan de Gobierno o Plan Nacional de Desarrollo</a:t>
            </a:r>
          </a:p>
          <a:p>
            <a:pPr marL="285750" indent="-285750">
              <a:buClr>
                <a:srgbClr val="F79B4F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CONPES</a:t>
            </a:r>
            <a:endParaRPr lang="es-C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4" t="19176" r="42672" b="54157"/>
          <a:stretch/>
        </p:blipFill>
        <p:spPr bwMode="auto">
          <a:xfrm>
            <a:off x="573811" y="2647413"/>
            <a:ext cx="1085152" cy="10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686422" y="2473639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Mediciones de </a:t>
            </a:r>
            <a:r>
              <a:rPr lang="es-CO" dirty="0" err="1" smtClean="0">
                <a:latin typeface="Calibri" pitchFamily="34" charset="0"/>
                <a:cs typeface="Calibri" pitchFamily="34" charset="0"/>
              </a:rPr>
              <a:t>Doing</a:t>
            </a:r>
            <a:r>
              <a:rPr lang="es-CO" dirty="0" smtClean="0">
                <a:latin typeface="Calibri" pitchFamily="34" charset="0"/>
                <a:cs typeface="Calibri" pitchFamily="34" charset="0"/>
              </a:rPr>
              <a:t> Business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Trámites con mayores costos para la entidad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Trámites con mayor número de errores y devoluciones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Tramites con mayor tiempo de ciclo</a:t>
            </a:r>
            <a:endParaRPr lang="es-C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6" t="30096" r="43017" b="47414"/>
          <a:stretch/>
        </p:blipFill>
        <p:spPr bwMode="auto">
          <a:xfrm>
            <a:off x="4932040" y="1513318"/>
            <a:ext cx="1008112" cy="89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012160" y="1484965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Único canal es presencial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Mayor número de reclamos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Mayor volumen de atención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Mayores tarifas para los usuarios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Susceptibles de riesgos de corrupción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Que hagan parte de cadenas de trámites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METODOLOGÍA RACIONALIZACIÓN DE TRÁMITES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33188930"/>
              </p:ext>
            </p:extLst>
          </p:nvPr>
        </p:nvGraphicFramePr>
        <p:xfrm>
          <a:off x="395536" y="775903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 smtClean="0">
                <a:solidFill>
                  <a:schemeClr val="bg1"/>
                </a:solidFill>
              </a:rPr>
              <a:t>Pasos</a:t>
            </a:r>
            <a:r>
              <a:rPr lang="en-US" sz="2700" b="1" dirty="0" smtClean="0">
                <a:solidFill>
                  <a:schemeClr val="bg1"/>
                </a:solidFill>
              </a:rPr>
              <a:t> para </a:t>
            </a:r>
            <a:r>
              <a:rPr lang="en-US" sz="2700" b="1" dirty="0" err="1" smtClean="0">
                <a:solidFill>
                  <a:schemeClr val="bg1"/>
                </a:solidFill>
              </a:rPr>
              <a:t>priorizar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</a:rPr>
              <a:t>por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</a:rPr>
              <a:t>criterio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</a:rPr>
              <a:t>único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96743" cy="38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9104" y="6058571"/>
            <a:ext cx="473075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100" dirty="0">
                <a:solidFill>
                  <a:prstClr val="black"/>
                </a:solidFill>
                <a:latin typeface="Calibri" panose="020F0502020204030204"/>
              </a:rPr>
              <a:t>Fuente: Función Pública.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51920" y="118570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</a:rPr>
              <a:t>NORMATIVA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19930" y="2592778"/>
            <a:ext cx="403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</a:rPr>
              <a:t>ADMINISTRATIVA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99714" y="3923006"/>
            <a:ext cx="403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</a:rPr>
              <a:t>TECNOLÓGICA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 smtClean="0">
                <a:solidFill>
                  <a:schemeClr val="bg1"/>
                </a:solidFill>
              </a:rPr>
              <a:t>Tipos</a:t>
            </a:r>
            <a:r>
              <a:rPr lang="en-US" sz="2700" b="1" dirty="0" smtClean="0">
                <a:solidFill>
                  <a:schemeClr val="bg1"/>
                </a:solidFill>
              </a:rPr>
              <a:t> de </a:t>
            </a:r>
            <a:r>
              <a:rPr lang="en-US" sz="2700" b="1" dirty="0" err="1" smtClean="0">
                <a:solidFill>
                  <a:schemeClr val="bg1"/>
                </a:solidFill>
              </a:rPr>
              <a:t>racionalización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344"/>
            <a:ext cx="6584900" cy="6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1"/>
          <p:cNvSpPr/>
          <p:nvPr/>
        </p:nvSpPr>
        <p:spPr>
          <a:xfrm>
            <a:off x="571724" y="1705314"/>
            <a:ext cx="4826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realizar el trámite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tiempos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ejecución del trámite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la presencia 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ciudadano en las ventanillas del </a:t>
            </a:r>
            <a:r>
              <a:rPr lang="es-CO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Estado, implementando el 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medios tecnológicos y de comunicación.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Ampliación de la vigencia de certificados, registros, licencias, documentos, etc.</a:t>
            </a:r>
          </a:p>
          <a:p>
            <a:pPr algn="just">
              <a:lnSpc>
                <a:spcPct val="107000"/>
              </a:lnSpc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48" y="2054405"/>
            <a:ext cx="22463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2"/>
          <p:cNvSpPr txBox="1"/>
          <p:nvPr/>
        </p:nvSpPr>
        <p:spPr>
          <a:xfrm>
            <a:off x="1115616" y="1159735"/>
            <a:ext cx="706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racionalización o simplificación de un trámite implica:</a:t>
            </a:r>
          </a:p>
          <a:p>
            <a:pPr>
              <a:defRPr/>
            </a:pPr>
            <a:endParaRPr lang="es-CO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-10344" y="37727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 smtClean="0">
                <a:solidFill>
                  <a:schemeClr val="bg1"/>
                </a:solidFill>
              </a:rPr>
              <a:t>Recomendaciones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</a:rPr>
              <a:t>generales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</a:t>
            </a:r>
            <a:r>
              <a:rPr lang="es-CO" sz="1600" b="1" dirty="0" smtClean="0"/>
              <a:t>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Proceso de Participación. FASE 1 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 smtClean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  <a:endParaRPr lang="es-CO" sz="4500" b="1" dirty="0">
              <a:solidFill>
                <a:schemeClr val="bg1"/>
              </a:solidFill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Formularios y formatos de análisis. </a:t>
            </a:r>
            <a:r>
              <a:rPr lang="es-CO" altLang="es-CO" sz="1600" b="1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Conformación y retos comité sectorial</a:t>
            </a:r>
            <a:r>
              <a:rPr lang="es-CO" altLang="es-CO" sz="1600" b="1" dirty="0">
                <a:solidFill>
                  <a:schemeClr val="bg1"/>
                </a:solidFill>
              </a:rPr>
              <a:t>. FASE </a:t>
            </a:r>
            <a:r>
              <a:rPr lang="es-CO" altLang="es-CO" sz="1600" b="1" dirty="0" smtClean="0">
                <a:solidFill>
                  <a:schemeClr val="bg1"/>
                </a:solidFill>
              </a:rPr>
              <a:t>3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 smtClean="0">
                <a:solidFill>
                  <a:schemeClr val="bg1"/>
                </a:solidFill>
              </a:rPr>
              <a:t>Metodologías para la construcción de los planes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1204" y="1131590"/>
            <a:ext cx="9144000" cy="2253467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METODOLOGÍA ANÁLISIS DE IMPACTO NORMATIVO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2374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07704" y="3579862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1720" y="2067694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6136" y="1923864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0" y="0"/>
            <a:ext cx="9144000" cy="973310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METODOLOGÍA ANÁLISIS DE IMPACTO NORMATIVO</a:t>
            </a:r>
            <a:endParaRPr lang="es-CO" sz="3200" b="1" dirty="0"/>
          </a:p>
        </p:txBody>
      </p:sp>
      <p:grpSp>
        <p:nvGrpSpPr>
          <p:cNvPr id="60" name="Grupo 74">
            <a:extLst>
              <a:ext uri="{FF2B5EF4-FFF2-40B4-BE49-F238E27FC236}">
                <a16:creationId xmlns="" xmlns:a16="http://schemas.microsoft.com/office/drawing/2014/main" id="{CBEF8338-834E-4948-A6FE-B58754BCB15E}"/>
              </a:ext>
            </a:extLst>
          </p:cNvPr>
          <p:cNvGrpSpPr/>
          <p:nvPr/>
        </p:nvGrpSpPr>
        <p:grpSpPr>
          <a:xfrm>
            <a:off x="683568" y="1461135"/>
            <a:ext cx="7664511" cy="3094821"/>
            <a:chOff x="388523" y="1200827"/>
            <a:chExt cx="11672903" cy="4881825"/>
          </a:xfrm>
        </p:grpSpPr>
        <p:grpSp>
          <p:nvGrpSpPr>
            <p:cNvPr id="61" name="Grupo 59">
              <a:extLst>
                <a:ext uri="{FF2B5EF4-FFF2-40B4-BE49-F238E27FC236}">
                  <a16:creationId xmlns="" xmlns:a16="http://schemas.microsoft.com/office/drawing/2014/main" id="{C7B2B19C-079D-4CC9-8A49-B7F6DD82B0C2}"/>
                </a:ext>
              </a:extLst>
            </p:cNvPr>
            <p:cNvGrpSpPr/>
            <p:nvPr/>
          </p:nvGrpSpPr>
          <p:grpSpPr>
            <a:xfrm>
              <a:off x="388523" y="1200827"/>
              <a:ext cx="11672903" cy="4881825"/>
              <a:chOff x="781927" y="1105622"/>
              <a:chExt cx="11672903" cy="4881825"/>
            </a:xfrm>
          </p:grpSpPr>
          <p:cxnSp>
            <p:nvCxnSpPr>
              <p:cNvPr id="69" name="Conector recto 27">
                <a:extLst>
                  <a:ext uri="{FF2B5EF4-FFF2-40B4-BE49-F238E27FC236}">
                    <a16:creationId xmlns="" xmlns:a16="http://schemas.microsoft.com/office/drawing/2014/main" id="{982D8756-3CE7-4F6E-A3BF-67CFE3815C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1395" y="3061833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Conector recto 29">
                <a:extLst>
                  <a:ext uri="{FF2B5EF4-FFF2-40B4-BE49-F238E27FC236}">
                    <a16:creationId xmlns="" xmlns:a16="http://schemas.microsoft.com/office/drawing/2014/main" id="{2BAAAACF-201C-407A-A9B5-03FC7D84F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6331" y="3055533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Conector recto 30">
                <a:extLst>
                  <a:ext uri="{FF2B5EF4-FFF2-40B4-BE49-F238E27FC236}">
                    <a16:creationId xmlns="" xmlns:a16="http://schemas.microsoft.com/office/drawing/2014/main" id="{C44C0C5A-1D77-4376-AB2F-ABC8234E2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7835" y="3042902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Conector recto 25">
                <a:extLst>
                  <a:ext uri="{FF2B5EF4-FFF2-40B4-BE49-F238E27FC236}">
                    <a16:creationId xmlns="" xmlns:a16="http://schemas.microsoft.com/office/drawing/2014/main" id="{9F589F38-F6C1-4602-8883-F1EB0CB05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0452" y="3080165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Conector recto 26">
                <a:extLst>
                  <a:ext uri="{FF2B5EF4-FFF2-40B4-BE49-F238E27FC236}">
                    <a16:creationId xmlns="" xmlns:a16="http://schemas.microsoft.com/office/drawing/2014/main" id="{576AF525-E3EE-4D26-9B4F-B83A7D336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804" y="3068163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Conector recto 24">
                <a:extLst>
                  <a:ext uri="{FF2B5EF4-FFF2-40B4-BE49-F238E27FC236}">
                    <a16:creationId xmlns="" xmlns:a16="http://schemas.microsoft.com/office/drawing/2014/main" id="{51235DE8-46C3-4272-8516-2ADB4DCD9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2809" y="2985899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AutoShape 2" descr="Resultado de imagen para proceso infografia">
                <a:extLst>
                  <a:ext uri="{FF2B5EF4-FFF2-40B4-BE49-F238E27FC236}">
                    <a16:creationId xmlns="" xmlns:a16="http://schemas.microsoft.com/office/drawing/2014/main" id="{4324FBAB-4523-45D9-9044-FD3ED048AF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71189" y="3529299"/>
                <a:ext cx="307475" cy="285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Hexágono 16">
                <a:extLst>
                  <a:ext uri="{FF2B5EF4-FFF2-40B4-BE49-F238E27FC236}">
                    <a16:creationId xmlns="" xmlns:a16="http://schemas.microsoft.com/office/drawing/2014/main" id="{15F1786A-2385-48CA-A995-595E5C54062A}"/>
                  </a:ext>
                </a:extLst>
              </p:cNvPr>
              <p:cNvSpPr/>
              <p:nvPr/>
            </p:nvSpPr>
            <p:spPr>
              <a:xfrm rot="5400000">
                <a:off x="788015" y="2037158"/>
                <a:ext cx="1380672" cy="1392847"/>
              </a:xfrm>
              <a:prstGeom prst="hexagon">
                <a:avLst/>
              </a:prstGeom>
              <a:solidFill>
                <a:srgbClr val="D13B3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7" name="Hexágono 17">
                <a:extLst>
                  <a:ext uri="{FF2B5EF4-FFF2-40B4-BE49-F238E27FC236}">
                    <a16:creationId xmlns="" xmlns:a16="http://schemas.microsoft.com/office/drawing/2014/main" id="{24B700B9-91F3-42D8-A212-AC1B229FB58C}"/>
                  </a:ext>
                </a:extLst>
              </p:cNvPr>
              <p:cNvSpPr/>
              <p:nvPr/>
            </p:nvSpPr>
            <p:spPr>
              <a:xfrm rot="5400000">
                <a:off x="3869862" y="2037159"/>
                <a:ext cx="1380670" cy="1392847"/>
              </a:xfrm>
              <a:prstGeom prst="hexagon">
                <a:avLst/>
              </a:prstGeom>
              <a:solidFill>
                <a:srgbClr val="0070C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8" name="Hexágono 18">
                <a:extLst>
                  <a:ext uri="{FF2B5EF4-FFF2-40B4-BE49-F238E27FC236}">
                    <a16:creationId xmlns="" xmlns:a16="http://schemas.microsoft.com/office/drawing/2014/main" id="{C5AF12D9-9E5A-4417-AB72-F8FE570319C8}"/>
                  </a:ext>
                </a:extLst>
              </p:cNvPr>
              <p:cNvSpPr/>
              <p:nvPr/>
            </p:nvSpPr>
            <p:spPr>
              <a:xfrm rot="5400000">
                <a:off x="2336016" y="3787814"/>
                <a:ext cx="1380670" cy="1392847"/>
              </a:xfrm>
              <a:prstGeom prst="hexagon">
                <a:avLst/>
              </a:prstGeom>
              <a:solidFill>
                <a:srgbClr val="22C1C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9" name="Hexágono 19">
                <a:extLst>
                  <a:ext uri="{FF2B5EF4-FFF2-40B4-BE49-F238E27FC236}">
                    <a16:creationId xmlns="" xmlns:a16="http://schemas.microsoft.com/office/drawing/2014/main" id="{201B6C2C-DE0B-4CED-90A9-B338D5A43D85}"/>
                  </a:ext>
                </a:extLst>
              </p:cNvPr>
              <p:cNvSpPr/>
              <p:nvPr/>
            </p:nvSpPr>
            <p:spPr>
              <a:xfrm rot="5400000">
                <a:off x="5361724" y="3787814"/>
                <a:ext cx="1380670" cy="1392847"/>
              </a:xfrm>
              <a:prstGeom prst="hexagon">
                <a:avLst/>
              </a:prstGeom>
              <a:solidFill>
                <a:srgbClr val="00CC6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0" name="Hexágono 20">
                <a:extLst>
                  <a:ext uri="{FF2B5EF4-FFF2-40B4-BE49-F238E27FC236}">
                    <a16:creationId xmlns="" xmlns:a16="http://schemas.microsoft.com/office/drawing/2014/main" id="{6790E0F4-5451-442F-BDE2-989AB78772D7}"/>
                  </a:ext>
                </a:extLst>
              </p:cNvPr>
              <p:cNvSpPr/>
              <p:nvPr/>
            </p:nvSpPr>
            <p:spPr>
              <a:xfrm rot="5400000">
                <a:off x="6951708" y="2022940"/>
                <a:ext cx="1380670" cy="1392847"/>
              </a:xfrm>
              <a:prstGeom prst="hexagon">
                <a:avLst/>
              </a:prstGeom>
              <a:solidFill>
                <a:srgbClr val="FF66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1" name="Hexágono 21">
                <a:extLst>
                  <a:ext uri="{FF2B5EF4-FFF2-40B4-BE49-F238E27FC236}">
                    <a16:creationId xmlns="" xmlns:a16="http://schemas.microsoft.com/office/drawing/2014/main" id="{F62193EF-3487-44A3-9669-985245F20C6D}"/>
                  </a:ext>
                </a:extLst>
              </p:cNvPr>
              <p:cNvSpPr/>
              <p:nvPr/>
            </p:nvSpPr>
            <p:spPr>
              <a:xfrm rot="5400000">
                <a:off x="10033553" y="2022942"/>
                <a:ext cx="1380673" cy="1392847"/>
              </a:xfrm>
              <a:prstGeom prst="hexagon">
                <a:avLst/>
              </a:prstGeom>
              <a:solidFill>
                <a:srgbClr val="F2B200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2" name="Hexágono 22">
                <a:extLst>
                  <a:ext uri="{FF2B5EF4-FFF2-40B4-BE49-F238E27FC236}">
                    <a16:creationId xmlns="" xmlns:a16="http://schemas.microsoft.com/office/drawing/2014/main" id="{3B79CA33-6683-412F-9232-D652F7430F48}"/>
                  </a:ext>
                </a:extLst>
              </p:cNvPr>
              <p:cNvSpPr/>
              <p:nvPr/>
            </p:nvSpPr>
            <p:spPr>
              <a:xfrm rot="5400000">
                <a:off x="8387433" y="3802032"/>
                <a:ext cx="1380670" cy="1392847"/>
              </a:xfrm>
              <a:prstGeom prst="hexagon">
                <a:avLst/>
              </a:prstGeom>
              <a:solidFill>
                <a:srgbClr val="8400A4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cxnSp>
            <p:nvCxnSpPr>
              <p:cNvPr id="83" name="Conector recto 44">
                <a:extLst>
                  <a:ext uri="{FF2B5EF4-FFF2-40B4-BE49-F238E27FC236}">
                    <a16:creationId xmlns="" xmlns:a16="http://schemas.microsoft.com/office/drawing/2014/main" id="{8066A952-FDE1-4049-8C93-41ECE1705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351" y="1242152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D13B3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Conector recto 46">
                <a:extLst>
                  <a:ext uri="{FF2B5EF4-FFF2-40B4-BE49-F238E27FC236}">
                    <a16:creationId xmlns="" xmlns:a16="http://schemas.microsoft.com/office/drawing/2014/main" id="{895D8A40-A790-4EF3-BACF-EBC49728C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6351" y="4759072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22C1C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Conector recto 47">
                <a:extLst>
                  <a:ext uri="{FF2B5EF4-FFF2-40B4-BE49-F238E27FC236}">
                    <a16:creationId xmlns="" xmlns:a16="http://schemas.microsoft.com/office/drawing/2014/main" id="{F3E5D0E6-17FC-4B5F-B932-CDACC66C8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0197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0549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Conector recto 48">
                <a:extLst>
                  <a:ext uri="{FF2B5EF4-FFF2-40B4-BE49-F238E27FC236}">
                    <a16:creationId xmlns="" xmlns:a16="http://schemas.microsoft.com/office/drawing/2014/main" id="{580E0D88-9553-46FC-9B74-FD04FB0F1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2059" y="4790753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0CC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Conector recto 49">
                <a:extLst>
                  <a:ext uri="{FF2B5EF4-FFF2-40B4-BE49-F238E27FC236}">
                    <a16:creationId xmlns="" xmlns:a16="http://schemas.microsoft.com/office/drawing/2014/main" id="{9BDD2023-3ABE-4BBC-B15F-6DF5F245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2043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Conector recto 50">
                <a:extLst>
                  <a:ext uri="{FF2B5EF4-FFF2-40B4-BE49-F238E27FC236}">
                    <a16:creationId xmlns="" xmlns:a16="http://schemas.microsoft.com/office/drawing/2014/main" id="{B9B2C8EB-E628-43E4-9B88-E85F38D03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7768" y="4800685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8400A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Conector recto 51">
                <a:extLst>
                  <a:ext uri="{FF2B5EF4-FFF2-40B4-BE49-F238E27FC236}">
                    <a16:creationId xmlns="" xmlns:a16="http://schemas.microsoft.com/office/drawing/2014/main" id="{9041DA68-5B4E-4C7B-B717-ECD3EBB83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0976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F2B200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90" name="CuadroTexto 52">
                <a:extLst>
                  <a:ext uri="{FF2B5EF4-FFF2-40B4-BE49-F238E27FC236}">
                    <a16:creationId xmlns="" xmlns:a16="http://schemas.microsoft.com/office/drawing/2014/main" id="{5A0FF473-13C1-4A22-869C-95AA6FE89C5B}"/>
                  </a:ext>
                </a:extLst>
              </p:cNvPr>
              <p:cNvSpPr txBox="1"/>
              <p:nvPr/>
            </p:nvSpPr>
            <p:spPr>
              <a:xfrm>
                <a:off x="1525026" y="1191370"/>
                <a:ext cx="1888904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Identificación del Problema</a:t>
                </a:r>
              </a:p>
            </p:txBody>
          </p:sp>
          <p:sp>
            <p:nvSpPr>
              <p:cNvPr id="91" name="CuadroTexto 53">
                <a:extLst>
                  <a:ext uri="{FF2B5EF4-FFF2-40B4-BE49-F238E27FC236}">
                    <a16:creationId xmlns="" xmlns:a16="http://schemas.microsoft.com/office/drawing/2014/main" id="{ECCA6A7E-1A17-415F-824A-A865D631B64C}"/>
                  </a:ext>
                </a:extLst>
              </p:cNvPr>
              <p:cNvSpPr txBox="1"/>
              <p:nvPr/>
            </p:nvSpPr>
            <p:spPr>
              <a:xfrm>
                <a:off x="2985721" y="5221858"/>
                <a:ext cx="1853877" cy="4369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Objetivos</a:t>
                </a:r>
                <a:endPara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CuadroTexto 54">
                <a:extLst>
                  <a:ext uri="{FF2B5EF4-FFF2-40B4-BE49-F238E27FC236}">
                    <a16:creationId xmlns="" xmlns:a16="http://schemas.microsoft.com/office/drawing/2014/main" id="{238F51D6-4772-4B26-A149-71DBBA56CA48}"/>
                  </a:ext>
                </a:extLst>
              </p:cNvPr>
              <p:cNvSpPr txBox="1"/>
              <p:nvPr/>
            </p:nvSpPr>
            <p:spPr>
              <a:xfrm>
                <a:off x="4626677" y="1105622"/>
                <a:ext cx="1857924" cy="10195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Identificación de </a:t>
                </a:r>
                <a:r>
                  <a:rPr kumimoji="0" lang="es-CO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alternativas</a:t>
                </a:r>
                <a:endPara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CuadroTexto 55">
                <a:extLst>
                  <a:ext uri="{FF2B5EF4-FFF2-40B4-BE49-F238E27FC236}">
                    <a16:creationId xmlns="" xmlns:a16="http://schemas.microsoft.com/office/drawing/2014/main" id="{833ECC8E-CB4E-4DBE-9FAD-A8B6AB25FD59}"/>
                  </a:ext>
                </a:extLst>
              </p:cNvPr>
              <p:cNvSpPr txBox="1"/>
              <p:nvPr/>
            </p:nvSpPr>
            <p:spPr>
              <a:xfrm>
                <a:off x="6140221" y="4967913"/>
                <a:ext cx="1651287" cy="10195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Evaluación de las alternativas</a:t>
                </a:r>
              </a:p>
            </p:txBody>
          </p:sp>
          <p:sp>
            <p:nvSpPr>
              <p:cNvPr id="94" name="CuadroTexto 56">
                <a:extLst>
                  <a:ext uri="{FF2B5EF4-FFF2-40B4-BE49-F238E27FC236}">
                    <a16:creationId xmlns="" xmlns:a16="http://schemas.microsoft.com/office/drawing/2014/main" id="{1E01E4AF-B689-4596-8A3A-147C147511F6}"/>
                  </a:ext>
                </a:extLst>
              </p:cNvPr>
              <p:cNvSpPr txBox="1"/>
              <p:nvPr/>
            </p:nvSpPr>
            <p:spPr>
              <a:xfrm>
                <a:off x="7694866" y="1159094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Mejor alternativa</a:t>
                </a:r>
              </a:p>
            </p:txBody>
          </p:sp>
          <p:sp>
            <p:nvSpPr>
              <p:cNvPr id="95" name="CuadroTexto 57">
                <a:extLst>
                  <a:ext uri="{FF2B5EF4-FFF2-40B4-BE49-F238E27FC236}">
                    <a16:creationId xmlns="" xmlns:a16="http://schemas.microsoft.com/office/drawing/2014/main" id="{72FFA009-654C-4726-981D-797103A952D9}"/>
                  </a:ext>
                </a:extLst>
              </p:cNvPr>
              <p:cNvSpPr txBox="1"/>
              <p:nvPr/>
            </p:nvSpPr>
            <p:spPr>
              <a:xfrm>
                <a:off x="9152255" y="5123493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Monitoreo y seguimiento</a:t>
                </a:r>
              </a:p>
            </p:txBody>
          </p:sp>
          <p:sp>
            <p:nvSpPr>
              <p:cNvPr id="96" name="CuadroTexto 58">
                <a:extLst>
                  <a:ext uri="{FF2B5EF4-FFF2-40B4-BE49-F238E27FC236}">
                    <a16:creationId xmlns="" xmlns:a16="http://schemas.microsoft.com/office/drawing/2014/main" id="{B5F1E52E-534D-4283-A2ED-E0D26BA9320B}"/>
                  </a:ext>
                </a:extLst>
              </p:cNvPr>
              <p:cNvSpPr txBox="1"/>
              <p:nvPr/>
            </p:nvSpPr>
            <p:spPr>
              <a:xfrm>
                <a:off x="10803543" y="1237224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Consulta pública</a:t>
                </a:r>
              </a:p>
            </p:txBody>
          </p:sp>
        </p:grpSp>
        <p:pic>
          <p:nvPicPr>
            <p:cNvPr id="62" name="Gráfico 61" descr="Puzzle">
              <a:extLst>
                <a:ext uri="{FF2B5EF4-FFF2-40B4-BE49-F238E27FC236}">
                  <a16:creationId xmlns="" xmlns:a16="http://schemas.microsoft.com/office/drawing/2014/main" id="{A21CB607-0633-4241-A13B-3A5D7003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010" y="2403476"/>
              <a:ext cx="788255" cy="788255"/>
            </a:xfrm>
            <a:prstGeom prst="rect">
              <a:avLst/>
            </a:prstGeom>
          </p:spPr>
        </p:pic>
        <p:pic>
          <p:nvPicPr>
            <p:cNvPr id="63" name="Gráfico 63" descr="Disco">
              <a:extLst>
                <a:ext uri="{FF2B5EF4-FFF2-40B4-BE49-F238E27FC236}">
                  <a16:creationId xmlns="" xmlns:a16="http://schemas.microsoft.com/office/drawing/2014/main" id="{1C77FE61-A852-42EF-8533-B4B68952B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98676" y="4128438"/>
              <a:ext cx="877589" cy="877589"/>
            </a:xfrm>
            <a:prstGeom prst="rect">
              <a:avLst/>
            </a:prstGeom>
          </p:spPr>
        </p:pic>
        <p:pic>
          <p:nvPicPr>
            <p:cNvPr id="64" name="Gráfico 65" descr="Señal">
              <a:extLst>
                <a:ext uri="{FF2B5EF4-FFF2-40B4-BE49-F238E27FC236}">
                  <a16:creationId xmlns="" xmlns:a16="http://schemas.microsoft.com/office/drawing/2014/main" id="{D53ACDF7-E956-4BF0-9481-8ABC2038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6800" y="4131985"/>
              <a:ext cx="858941" cy="858941"/>
            </a:xfrm>
            <a:prstGeom prst="rect">
              <a:avLst/>
            </a:prstGeom>
          </p:spPr>
        </p:pic>
        <p:pic>
          <p:nvPicPr>
            <p:cNvPr id="65" name="Gráfico 67" descr="Equipo">
              <a:extLst>
                <a:ext uri="{FF2B5EF4-FFF2-40B4-BE49-F238E27FC236}">
                  <a16:creationId xmlns="" xmlns:a16="http://schemas.microsoft.com/office/drawing/2014/main" id="{E84559DD-BF01-4A38-8B9B-4981A051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70919" y="2431098"/>
              <a:ext cx="719132" cy="716518"/>
            </a:xfrm>
            <a:prstGeom prst="rect">
              <a:avLst/>
            </a:prstGeom>
          </p:spPr>
        </p:pic>
        <p:pic>
          <p:nvPicPr>
            <p:cNvPr id="66" name="Gráfico 69" descr="Jerarquía">
              <a:extLst>
                <a:ext uri="{FF2B5EF4-FFF2-40B4-BE49-F238E27FC236}">
                  <a16:creationId xmlns="" xmlns:a16="http://schemas.microsoft.com/office/drawing/2014/main" id="{8505A19F-5E2F-4328-B617-669B97C94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3740223" y="2443201"/>
              <a:ext cx="889017" cy="788001"/>
            </a:xfrm>
            <a:prstGeom prst="rect">
              <a:avLst/>
            </a:prstGeom>
          </p:spPr>
        </p:pic>
        <p:pic>
          <p:nvPicPr>
            <p:cNvPr id="67" name="Gráfico 71" descr="Enviar">
              <a:extLst>
                <a:ext uri="{FF2B5EF4-FFF2-40B4-BE49-F238E27FC236}">
                  <a16:creationId xmlns="" xmlns:a16="http://schemas.microsoft.com/office/drawing/2014/main" id="{C0AF1830-12B2-4780-BED4-5A4B8D37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91599" y="2386983"/>
              <a:ext cx="804748" cy="804748"/>
            </a:xfrm>
            <a:prstGeom prst="rect">
              <a:avLst/>
            </a:prstGeom>
          </p:spPr>
        </p:pic>
        <p:pic>
          <p:nvPicPr>
            <p:cNvPr id="68" name="Gráfico 73" descr="Lupa">
              <a:extLst>
                <a:ext uri="{FF2B5EF4-FFF2-40B4-BE49-F238E27FC236}">
                  <a16:creationId xmlns="" xmlns:a16="http://schemas.microsoft.com/office/drawing/2014/main" id="{731C1A0E-4A8E-4AE7-8909-EB5551991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64169" y="4243309"/>
              <a:ext cx="682920" cy="68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1204" y="1131590"/>
            <a:ext cx="9144000" cy="2253467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CRITERIOS DE VALORACIÓN JURÍDICA NORMAS OBSOLETAS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5098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19822"/>
            <a:ext cx="8229600" cy="857250"/>
          </a:xfrm>
        </p:spPr>
        <p:txBody>
          <a:bodyPr>
            <a:noAutofit/>
          </a:bodyPr>
          <a:lstStyle/>
          <a:p>
            <a:r>
              <a:rPr lang="es-ES" sz="9600" b="1" dirty="0">
                <a:solidFill>
                  <a:srgbClr val="FF5723"/>
                </a:solidFill>
              </a:rPr>
              <a:t>GRACIAS</a:t>
            </a:r>
          </a:p>
        </p:txBody>
      </p:sp>
      <p:pic>
        <p:nvPicPr>
          <p:cNvPr id="3" name="Picture 2" descr="logos-0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7"/>
          <a:stretch/>
        </p:blipFill>
        <p:spPr>
          <a:xfrm>
            <a:off x="2771800" y="771550"/>
            <a:ext cx="3646880" cy="23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8144" y="1923678"/>
            <a:ext cx="1224136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MENOS TRÁMITES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68144" y="2641520"/>
            <a:ext cx="18002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MENOS REGULACIÓN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68144" y="3361600"/>
            <a:ext cx="1656184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MEJOR REGULACIÓN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n 6" descr="inbox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504" y="1957444"/>
            <a:ext cx="477232" cy="477232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5472100" y="2697878"/>
            <a:ext cx="360040" cy="43204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thumbs-u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17958"/>
            <a:ext cx="432048" cy="4320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269488" y="1849432"/>
            <a:ext cx="0" cy="2016224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1187624" y="2451541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6600"/>
                </a:solidFill>
              </a:rPr>
              <a:t>ESTADO SIMPLE</a:t>
            </a:r>
          </a:p>
          <a:p>
            <a:pPr algn="r"/>
            <a:r>
              <a:rPr lang="en-US" sz="3600" b="1" dirty="0" smtClean="0">
                <a:solidFill>
                  <a:srgbClr val="3366FF"/>
                </a:solidFill>
              </a:rPr>
              <a:t>COLOMBIA ÁGIL</a:t>
            </a:r>
            <a:endParaRPr lang="en-US"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3728" y="3236953"/>
            <a:ext cx="3168352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123728" y="2517744"/>
            <a:ext cx="3816424" cy="6480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6804248" y="2373728"/>
            <a:ext cx="2304256" cy="1782198"/>
          </a:xfrm>
          <a:prstGeom prst="roundRect">
            <a:avLst>
              <a:gd name="adj" fmla="val 5806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 smtClean="0">
                <a:solidFill>
                  <a:srgbClr val="3366FF"/>
                </a:solidFill>
              </a:rPr>
              <a:t>MENOS TRÁMITES EN EL CORTO PLAZO</a:t>
            </a:r>
            <a:endParaRPr lang="es-CO" sz="2000" b="1" dirty="0">
              <a:solidFill>
                <a:srgbClr val="3366FF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6300192" y="2877784"/>
            <a:ext cx="576064" cy="79208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67544" y="2445736"/>
            <a:ext cx="165618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s-CO" sz="2800" b="1" dirty="0" smtClean="0">
                <a:solidFill>
                  <a:srgbClr val="FF5723"/>
                </a:solidFill>
              </a:rPr>
              <a:t>BASE MINCIT</a:t>
            </a:r>
            <a:endParaRPr lang="es-CO" sz="2800" b="1" dirty="0">
              <a:solidFill>
                <a:srgbClr val="FF5723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23728" y="245793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Gestión trámites sectoriales</a:t>
            </a:r>
          </a:p>
          <a:p>
            <a:pPr marL="285750" lvl="0" indent="-285750">
              <a:buFont typeface="Arial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Remisión otras entidades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71600" y="3299379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FP</a:t>
            </a:r>
            <a:endParaRPr lang="es-C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23728" y="323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CO" dirty="0">
                <a:solidFill>
                  <a:srgbClr val="FFFFFF"/>
                </a:solidFill>
              </a:rPr>
              <a:t>Actualización avances</a:t>
            </a:r>
          </a:p>
          <a:p>
            <a:pPr marL="285750" lvl="0" indent="-285750">
              <a:buFont typeface="Arial"/>
              <a:buChar char="•"/>
            </a:pPr>
            <a:r>
              <a:rPr lang="es-CO" dirty="0">
                <a:solidFill>
                  <a:srgbClr val="FFFFFF"/>
                </a:solidFill>
              </a:rPr>
              <a:t>Agenda racionalización</a:t>
            </a:r>
          </a:p>
        </p:txBody>
      </p:sp>
      <p:pic>
        <p:nvPicPr>
          <p:cNvPr id="2" name="Picture 1" descr="project-manag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7614"/>
            <a:ext cx="1080120" cy="108012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9872" y="3186723"/>
            <a:ext cx="1944216" cy="400110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33 tr</a:t>
            </a:r>
            <a:r>
              <a:rPr lang="es-ES" sz="2000" b="1" dirty="0" err="1" smtClean="0">
                <a:solidFill>
                  <a:schemeClr val="bg1"/>
                </a:solidFill>
              </a:rPr>
              <a:t>ámites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1346" y="3306736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61 temáticas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1346" y="2754675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900 trabas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1346" y="3858797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FF"/>
                </a:solidFill>
              </a:rPr>
              <a:t>258 trámites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56176" y="4070271"/>
            <a:ext cx="2714218" cy="584776"/>
          </a:xfrm>
          <a:prstGeom prst="rect">
            <a:avLst/>
          </a:prstGeom>
          <a:solidFill>
            <a:srgbClr val="3366FF">
              <a:alpha val="80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10253F"/>
                </a:solidFill>
              </a:rPr>
              <a:t>6 ago 2019: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50 tr</a:t>
            </a:r>
            <a:r>
              <a:rPr lang="es-ES" sz="1600" b="1" dirty="0" err="1" smtClean="0">
                <a:solidFill>
                  <a:schemeClr val="bg1"/>
                </a:solidFill>
              </a:rPr>
              <a:t>ámites</a:t>
            </a:r>
            <a:r>
              <a:rPr lang="es-ES" sz="1600" b="1" dirty="0" smtClean="0">
                <a:solidFill>
                  <a:schemeClr val="bg1"/>
                </a:solidFill>
              </a:rPr>
              <a:t> eliminados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711346" y="4410858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FF"/>
                </a:solidFill>
              </a:rPr>
              <a:t>336 barreras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6156176" y="2989421"/>
            <a:ext cx="2714218" cy="954107"/>
          </a:xfrm>
          <a:prstGeom prst="rect">
            <a:avLst/>
          </a:prstGeom>
          <a:solidFill>
            <a:srgbClr val="3366FF">
              <a:alpha val="80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2">
                    <a:lumMod val="50000"/>
                  </a:schemeClr>
                </a:solidFill>
              </a:rPr>
              <a:t>6 primeros: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50 tr</a:t>
            </a:r>
            <a:r>
              <a:rPr lang="es-ES" sz="1400" b="1" dirty="0" err="1" smtClean="0">
                <a:solidFill>
                  <a:schemeClr val="bg1"/>
                </a:solidFill>
              </a:rPr>
              <a:t>ámites</a:t>
            </a:r>
            <a:r>
              <a:rPr lang="es-ES" sz="1400" b="1" dirty="0" smtClean="0">
                <a:solidFill>
                  <a:schemeClr val="bg1"/>
                </a:solidFill>
              </a:rPr>
              <a:t> y barreras </a:t>
            </a:r>
            <a:r>
              <a:rPr lang="mr-IN" sz="1400" b="1" dirty="0" smtClean="0">
                <a:solidFill>
                  <a:schemeClr val="bg1"/>
                </a:solidFill>
              </a:rPr>
              <a:t>–</a:t>
            </a:r>
            <a:r>
              <a:rPr lang="es-ES" sz="1400" b="1" dirty="0" smtClean="0">
                <a:solidFill>
                  <a:schemeClr val="bg1"/>
                </a:solidFill>
              </a:rPr>
              <a:t> simplificados, digitalización y virtualización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4968" y="2322627"/>
            <a:ext cx="2056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Campaña anterior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13151" y="1926583"/>
            <a:ext cx="134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srgbClr val="FF6600"/>
                </a:solidFill>
              </a:rPr>
              <a:t>MinCIT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148901" y="1926583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FP</a:t>
            </a:r>
            <a:endParaRPr lang="es-C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275856" y="2322627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Anticorrupción y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Atención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Ciudadano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422807" y="1926583"/>
            <a:ext cx="218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srgbClr val="3366FF"/>
                </a:solidFill>
              </a:rPr>
              <a:t>Priorización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469169" y="2322627"/>
            <a:ext cx="20882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nuevos trámites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priorizados</a:t>
            </a:r>
          </a:p>
        </p:txBody>
      </p:sp>
      <p:pic>
        <p:nvPicPr>
          <p:cNvPr id="33" name="Imagen 32" descr="MINISTERIO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04" t="-16667"/>
          <a:stretch/>
        </p:blipFill>
        <p:spPr>
          <a:xfrm>
            <a:off x="1013152" y="1261527"/>
            <a:ext cx="1113032" cy="64560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724" y="1454976"/>
            <a:ext cx="1872208" cy="400247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>
          <a:xfrm>
            <a:off x="3059832" y="1563638"/>
            <a:ext cx="0" cy="324036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5796136" y="1563638"/>
            <a:ext cx="0" cy="324036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MINISTERIO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6" b="3123"/>
          <a:stretch/>
        </p:blipFill>
        <p:spPr>
          <a:xfrm>
            <a:off x="6661670" y="1244315"/>
            <a:ext cx="1703230" cy="68226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0278674"/>
              </p:ext>
            </p:extLst>
          </p:nvPr>
        </p:nvGraphicFramePr>
        <p:xfrm>
          <a:off x="1043608" y="1059582"/>
          <a:ext cx="72008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/>
          <p:cNvSpPr/>
          <p:nvPr/>
        </p:nvSpPr>
        <p:spPr>
          <a:xfrm>
            <a:off x="323528" y="1154817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 smtClean="0">
                <a:solidFill>
                  <a:srgbClr val="FF5723"/>
                </a:solidFill>
              </a:rPr>
              <a:t>FASE1.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15" name="Rectángulo 12"/>
          <p:cNvSpPr/>
          <p:nvPr/>
        </p:nvSpPr>
        <p:spPr>
          <a:xfrm>
            <a:off x="1779376" y="1185595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CONSULTA PÚBLICA</a:t>
            </a:r>
            <a:endParaRPr lang="es-CO" sz="2800" b="1" dirty="0">
              <a:solidFill>
                <a:srgbClr val="7F7F7F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9" name="Rectángulo 12"/>
          <p:cNvSpPr/>
          <p:nvPr/>
        </p:nvSpPr>
        <p:spPr>
          <a:xfrm>
            <a:off x="4458359" y="1995686"/>
            <a:ext cx="4375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Contar con la mayor participación ciudadana </a:t>
            </a:r>
            <a:endParaRPr lang="es-CO" sz="2800" b="1" dirty="0">
              <a:solidFill>
                <a:srgbClr val="7F7F7F"/>
              </a:solidFill>
            </a:endParaRPr>
          </a:p>
        </p:txBody>
      </p:sp>
      <p:sp>
        <p:nvSpPr>
          <p:cNvPr id="20" name="Rectángulo 11"/>
          <p:cNvSpPr/>
          <p:nvPr/>
        </p:nvSpPr>
        <p:spPr>
          <a:xfrm>
            <a:off x="288628" y="257175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 smtClean="0">
                <a:solidFill>
                  <a:srgbClr val="FF5723"/>
                </a:solidFill>
              </a:rPr>
              <a:t>Resultado esperado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22" name="Rectángulo 11"/>
          <p:cNvSpPr/>
          <p:nvPr/>
        </p:nvSpPr>
        <p:spPr>
          <a:xfrm>
            <a:off x="254348" y="3867894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M</a:t>
            </a:r>
            <a:r>
              <a:rPr lang="es-CO" sz="3200" b="1" dirty="0" smtClean="0">
                <a:solidFill>
                  <a:srgbClr val="FF5723"/>
                </a:solidFill>
              </a:rPr>
              <a:t>etodología</a:t>
            </a:r>
            <a:endParaRPr lang="es-CO" sz="3200" b="1" dirty="0">
              <a:solidFill>
                <a:srgbClr val="FF5723"/>
              </a:solidFill>
            </a:endParaRPr>
          </a:p>
        </p:txBody>
      </p:sp>
      <p:sp>
        <p:nvSpPr>
          <p:cNvPr id="23" name="Rectángulo 12"/>
          <p:cNvSpPr/>
          <p:nvPr/>
        </p:nvSpPr>
        <p:spPr>
          <a:xfrm>
            <a:off x="4458359" y="3859509"/>
            <a:ext cx="437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dirty="0" smtClean="0">
                <a:solidFill>
                  <a:srgbClr val="7F7F7F"/>
                </a:solidFill>
              </a:rPr>
              <a:t>Función Pública</a:t>
            </a:r>
            <a:endParaRPr lang="es-CO" sz="2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1653</Words>
  <Application>Microsoft Macintosh PowerPoint</Application>
  <PresentationFormat>Presentación en pantalla (16:9)</PresentationFormat>
  <Paragraphs>384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 Narrow</vt:lpstr>
      <vt:lpstr>Calibri</vt:lpstr>
      <vt:lpstr>Century Gothic</vt:lpstr>
      <vt:lpstr>Courier New</vt:lpstr>
      <vt:lpstr>Karla</vt:lpstr>
      <vt:lpstr>Mangal</vt:lpstr>
      <vt:lpstr>Montserrat</vt:lpstr>
      <vt:lpstr>SansSerif</vt:lpstr>
      <vt:lpstr>Symbol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 Suárez</dc:creator>
  <cp:lastModifiedBy>Usuario de Microsoft Office</cp:lastModifiedBy>
  <cp:revision>176</cp:revision>
  <dcterms:created xsi:type="dcterms:W3CDTF">2018-08-23T21:19:28Z</dcterms:created>
  <dcterms:modified xsi:type="dcterms:W3CDTF">2018-10-10T13:19:11Z</dcterms:modified>
</cp:coreProperties>
</file>